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8"/>
  </p:notesMasterIdLst>
  <p:handoutMasterIdLst>
    <p:handoutMasterId r:id="rId19"/>
  </p:handoutMasterIdLst>
  <p:sldIdLst>
    <p:sldId id="269" r:id="rId2"/>
    <p:sldId id="294" r:id="rId3"/>
    <p:sldId id="273" r:id="rId4"/>
    <p:sldId id="275" r:id="rId5"/>
    <p:sldId id="283" r:id="rId6"/>
    <p:sldId id="284" r:id="rId7"/>
    <p:sldId id="296" r:id="rId8"/>
    <p:sldId id="285" r:id="rId9"/>
    <p:sldId id="286" r:id="rId10"/>
    <p:sldId id="288" r:id="rId11"/>
    <p:sldId id="290" r:id="rId12"/>
    <p:sldId id="287" r:id="rId13"/>
    <p:sldId id="292" r:id="rId14"/>
    <p:sldId id="291" r:id="rId15"/>
    <p:sldId id="297" r:id="rId16"/>
    <p:sldId id="282" r:id="rId17"/>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9EF"/>
    <a:srgbClr val="0077C8"/>
    <a:srgbClr val="002D72"/>
    <a:srgbClr val="FFDC00"/>
    <a:srgbClr val="004C9B"/>
    <a:srgbClr val="5BC2F4"/>
    <a:srgbClr val="FFEE00"/>
    <a:srgbClr val="861734"/>
    <a:srgbClr val="44A9A6"/>
    <a:srgbClr val="FCA2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362" autoAdjust="0"/>
    <p:restoredTop sz="85360" autoAdjust="0"/>
  </p:normalViewPr>
  <p:slideViewPr>
    <p:cSldViewPr snapToGrid="0">
      <p:cViewPr varScale="1">
        <p:scale>
          <a:sx n="97" d="100"/>
          <a:sy n="97" d="100"/>
        </p:scale>
        <p:origin x="1000" y="200"/>
      </p:cViewPr>
      <p:guideLst>
        <p:guide orient="horz" pos="2160"/>
        <p:guide pos="2880"/>
        <p:guide pos="3839"/>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27D47C-56AB-D640-9B17-AAED43BB044D}" type="datetime1">
              <a:rPr lang="en-CA" smtClean="0"/>
              <a:pPr/>
              <a:t>2021-02-17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4E487DC-B16F-864E-8478-5A3841A8E726}" type="slidenum">
              <a:rPr lang="en-US" smtClean="0"/>
              <a:pPr/>
              <a:t>‹#›</a:t>
            </a:fld>
            <a:endParaRPr lang="en-US"/>
          </a:p>
        </p:txBody>
      </p:sp>
    </p:spTree>
    <p:extLst>
      <p:ext uri="{BB962C8B-B14F-4D97-AF65-F5344CB8AC3E}">
        <p14:creationId xmlns:p14="http://schemas.microsoft.com/office/powerpoint/2010/main" val="316423152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20886C-4F01-C94F-A2D6-4788DD63E257}" type="datetime1">
              <a:rPr lang="en-CA" smtClean="0"/>
              <a:pPr/>
              <a:t>2021-02-17</a:t>
            </a:fld>
            <a:endParaRPr lang="en-CA"/>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338372-CF29-40A2-B068-973AB56E9997}" type="slidenum">
              <a:rPr lang="en-CA" smtClean="0"/>
              <a:pPr/>
              <a:t>‹#›</a:t>
            </a:fld>
            <a:endParaRPr lang="en-CA"/>
          </a:p>
        </p:txBody>
      </p:sp>
    </p:spTree>
    <p:extLst>
      <p:ext uri="{BB962C8B-B14F-4D97-AF65-F5344CB8AC3E}">
        <p14:creationId xmlns:p14="http://schemas.microsoft.com/office/powerpoint/2010/main" val="29591514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a:t>
            </a:fld>
            <a:endParaRPr lang="en-CA"/>
          </a:p>
        </p:txBody>
      </p:sp>
    </p:spTree>
    <p:extLst>
      <p:ext uri="{BB962C8B-B14F-4D97-AF65-F5344CB8AC3E}">
        <p14:creationId xmlns:p14="http://schemas.microsoft.com/office/powerpoint/2010/main" val="613733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A major challenge in cluster analysis is to find the optimal number of clusters which reduces the </a:t>
            </a:r>
            <a:r>
              <a:rPr lang="en-US" sz="1200" kern="1200" dirty="0">
                <a:solidFill>
                  <a:schemeClr val="tx1"/>
                </a:solidFill>
                <a:effectLst/>
                <a:latin typeface="+mn-lt"/>
                <a:ea typeface="+mn-ea"/>
                <a:cs typeface="+mn-cs"/>
              </a:rPr>
              <a:t>total intra-cluster variation or the total Within-cluster Sum of Square (WSS). Three methods is uses to find optimal number of K. </a:t>
            </a:r>
          </a:p>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6</a:t>
            </a:fld>
            <a:endParaRPr lang="en-CA"/>
          </a:p>
        </p:txBody>
      </p:sp>
    </p:spTree>
    <p:extLst>
      <p:ext uri="{BB962C8B-B14F-4D97-AF65-F5344CB8AC3E}">
        <p14:creationId xmlns:p14="http://schemas.microsoft.com/office/powerpoint/2010/main" val="3192630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7</a:t>
            </a:fld>
            <a:endParaRPr lang="en-CA"/>
          </a:p>
        </p:txBody>
      </p:sp>
    </p:spTree>
    <p:extLst>
      <p:ext uri="{BB962C8B-B14F-4D97-AF65-F5344CB8AC3E}">
        <p14:creationId xmlns:p14="http://schemas.microsoft.com/office/powerpoint/2010/main" val="1929059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an ideal clustering within_ss = 0, therefore between_ss / total_ss = 1.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Silhouette measures the distance between each point in one cluster and the points in the neighboring clusters. </a:t>
            </a:r>
          </a:p>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8</a:t>
            </a:fld>
            <a:endParaRPr lang="en-CA"/>
          </a:p>
        </p:txBody>
      </p:sp>
    </p:spTree>
    <p:extLst>
      <p:ext uri="{BB962C8B-B14F-4D97-AF65-F5344CB8AC3E}">
        <p14:creationId xmlns:p14="http://schemas.microsoft.com/office/powerpoint/2010/main" val="3646600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Also, the model predicted that the safest places would be Maple Leaf, Lambton Baby Point, Woodbine-Lumsden, Yonge- </a:t>
            </a:r>
            <a:r>
              <a:rPr lang="en-CA" sz="1200" kern="1200" dirty="0" err="1">
                <a:solidFill>
                  <a:schemeClr val="tx1"/>
                </a:solidFill>
                <a:effectLst/>
                <a:latin typeface="+mn-lt"/>
                <a:ea typeface="+mn-ea"/>
                <a:cs typeface="+mn-cs"/>
              </a:rPr>
              <a:t>st.Clair</a:t>
            </a:r>
            <a:r>
              <a:rPr lang="en-CA" sz="1200" kern="1200" dirty="0">
                <a:solidFill>
                  <a:schemeClr val="tx1"/>
                </a:solidFill>
                <a:effectLst/>
                <a:latin typeface="+mn-lt"/>
                <a:ea typeface="+mn-ea"/>
                <a:cs typeface="+mn-cs"/>
              </a:rPr>
              <a:t>,  and Guildwood in 2020.</a:t>
            </a:r>
          </a:p>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14</a:t>
            </a:fld>
            <a:endParaRPr lang="en-CA"/>
          </a:p>
        </p:txBody>
      </p:sp>
    </p:spTree>
    <p:extLst>
      <p:ext uri="{BB962C8B-B14F-4D97-AF65-F5344CB8AC3E}">
        <p14:creationId xmlns:p14="http://schemas.microsoft.com/office/powerpoint/2010/main" val="3100901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15</a:t>
            </a:fld>
            <a:endParaRPr lang="en-CA"/>
          </a:p>
        </p:txBody>
      </p:sp>
    </p:spTree>
    <p:extLst>
      <p:ext uri="{BB962C8B-B14F-4D97-AF65-F5344CB8AC3E}">
        <p14:creationId xmlns:p14="http://schemas.microsoft.com/office/powerpoint/2010/main" val="3939517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16</a:t>
            </a:fld>
            <a:endParaRPr lang="en-CA"/>
          </a:p>
        </p:txBody>
      </p:sp>
    </p:spTree>
    <p:extLst>
      <p:ext uri="{BB962C8B-B14F-4D97-AF65-F5344CB8AC3E}">
        <p14:creationId xmlns:p14="http://schemas.microsoft.com/office/powerpoint/2010/main" val="30948274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318651" y="447758"/>
            <a:ext cx="4445260" cy="2981242"/>
          </a:xfrm>
        </p:spPr>
        <p:txBody>
          <a:bodyPr>
            <a:noAutofit/>
          </a:bodyPr>
          <a:lstStyle>
            <a:lvl1pPr indent="0">
              <a:lnSpc>
                <a:spcPts val="5100"/>
              </a:lnSpc>
              <a:defRPr sz="3200" cap="none" baseline="0">
                <a:solidFill>
                  <a:schemeClr val="tx1"/>
                </a:solidFill>
              </a:defRPr>
            </a:lvl1pPr>
          </a:lstStyle>
          <a:p>
            <a:r>
              <a:rPr lang="en-US" dirty="0"/>
              <a:t>Safety Analysis and Crime Rate Prediction For The City of Toronto</a:t>
            </a:r>
            <a:endParaRPr lang="en-CA" dirty="0"/>
          </a:p>
        </p:txBody>
      </p:sp>
      <p:sp>
        <p:nvSpPr>
          <p:cNvPr id="9" name="Subtitle 2"/>
          <p:cNvSpPr>
            <a:spLocks noGrp="1"/>
          </p:cNvSpPr>
          <p:nvPr>
            <p:ph type="subTitle" idx="1" hasCustomPrompt="1"/>
          </p:nvPr>
        </p:nvSpPr>
        <p:spPr bwMode="gray">
          <a:xfrm>
            <a:off x="318651" y="3630277"/>
            <a:ext cx="4445260" cy="1072335"/>
          </a:xfrm>
        </p:spPr>
        <p:txBody>
          <a:bodyPr anchor="b" anchorCtr="0">
            <a:noAutofit/>
          </a:bodyPr>
          <a:lstStyle>
            <a:lvl1pPr marL="0" indent="0" algn="l">
              <a:lnSpc>
                <a:spcPct val="90000"/>
              </a:lnSpc>
              <a:spcBef>
                <a:spcPts val="0"/>
              </a:spcBef>
              <a:buNone/>
              <a:defRPr sz="28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Parvin </a:t>
            </a:r>
            <a:r>
              <a:rPr lang="en-US" dirty="0" err="1"/>
              <a:t>Soleymani-Olyaei</a:t>
            </a:r>
            <a:endParaRPr lang="en-CA" dirty="0"/>
          </a:p>
        </p:txBody>
      </p:sp>
    </p:spTree>
    <p:extLst>
      <p:ext uri="{BB962C8B-B14F-4D97-AF65-F5344CB8AC3E}">
        <p14:creationId xmlns:p14="http://schemas.microsoft.com/office/powerpoint/2010/main" val="885843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Image Slide 2">
    <p:bg>
      <p:bgPr>
        <a:blipFill rotWithShape="1">
          <a:blip r:embed="rId2"/>
          <a:stretch>
            <a:fillRect/>
          </a:stretch>
        </a:blipFill>
        <a:effectLst/>
      </p:bgPr>
    </p:bg>
    <p:spTree>
      <p:nvGrpSpPr>
        <p:cNvPr id="1" name=""/>
        <p:cNvGrpSpPr/>
        <p:nvPr/>
      </p:nvGrpSpPr>
      <p:grpSpPr>
        <a:xfrm>
          <a:off x="0" y="0"/>
          <a:ext cx="0" cy="0"/>
          <a:chOff x="0" y="0"/>
          <a:chExt cx="0" cy="0"/>
        </a:xfrm>
      </p:grpSpPr>
      <p:sp>
        <p:nvSpPr>
          <p:cNvPr id="9" name="Picture Placeholder 5"/>
          <p:cNvSpPr>
            <a:spLocks noGrp="1"/>
          </p:cNvSpPr>
          <p:nvPr>
            <p:ph type="pic" sz="quarter" idx="17" hasCustomPrompt="1"/>
          </p:nvPr>
        </p:nvSpPr>
        <p:spPr>
          <a:xfrm>
            <a:off x="3861806" y="845780"/>
            <a:ext cx="8327020" cy="6012221"/>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8" name="Picture Placeholder 5"/>
          <p:cNvSpPr>
            <a:spLocks noGrp="1"/>
          </p:cNvSpPr>
          <p:nvPr>
            <p:ph type="pic" sz="quarter" idx="16" hasCustomPrompt="1"/>
          </p:nvPr>
        </p:nvSpPr>
        <p:spPr>
          <a:xfrm>
            <a:off x="2" y="0"/>
            <a:ext cx="4681776" cy="5488880"/>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3" name="TextBox 2"/>
          <p:cNvSpPr txBox="1"/>
          <p:nvPr userDrawn="1"/>
        </p:nvSpPr>
        <p:spPr>
          <a:xfrm>
            <a:off x="14017149" y="5909733"/>
            <a:ext cx="184666" cy="369332"/>
          </a:xfrm>
          <a:prstGeom prst="rect">
            <a:avLst/>
          </a:prstGeom>
          <a:noFill/>
        </p:spPr>
        <p:txBody>
          <a:bodyPr wrap="none" rtlCol="0">
            <a:spAutoFit/>
          </a:bodyPr>
          <a:lstStyle/>
          <a:p>
            <a:endParaRPr lang="en-US" dirty="0"/>
          </a:p>
        </p:txBody>
      </p:sp>
      <p:sp>
        <p:nvSpPr>
          <p:cNvPr id="12" name="Date Placeholder 4"/>
          <p:cNvSpPr>
            <a:spLocks noGrp="1"/>
          </p:cNvSpPr>
          <p:nvPr>
            <p:ph type="dt" sz="half" idx="2"/>
          </p:nvPr>
        </p:nvSpPr>
        <p:spPr>
          <a:xfrm>
            <a:off x="8027122" y="6155268"/>
            <a:ext cx="3100814" cy="365125"/>
          </a:xfrm>
          <a:prstGeom prst="rect">
            <a:avLst/>
          </a:prstGeom>
        </p:spPr>
        <p:txBody>
          <a:bodyPr vert="horz" lIns="91440" tIns="45720" rIns="91440" bIns="45720" rtlCol="0" anchor="ctr"/>
          <a:lstStyle>
            <a:lvl1pPr algn="r">
              <a:defRPr sz="1400" baseline="0">
                <a:solidFill>
                  <a:schemeClr val="tx1"/>
                </a:solidFill>
              </a:defRPr>
            </a:lvl1pPr>
          </a:lstStyle>
          <a:p>
            <a:fld id="{5C5FB9C9-EE54-441F-8402-80FD6B5551F2}" type="datetime4">
              <a:rPr lang="en-CA" smtClean="0"/>
              <a:t>February 17, 2021</a:t>
            </a:fld>
            <a:r>
              <a:rPr lang="en-CA"/>
              <a:t>     </a:t>
            </a:r>
            <a:r>
              <a:rPr lang="en-CA" dirty="0"/>
              <a:t>|</a:t>
            </a:r>
            <a:endParaRPr lang="en-US" dirty="0"/>
          </a:p>
        </p:txBody>
      </p:sp>
      <p:sp>
        <p:nvSpPr>
          <p:cNvPr id="13"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1505809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Image Slide 3">
    <p:bg>
      <p:bgPr>
        <a:blipFill rotWithShape="1">
          <a:blip r:embed="rId2"/>
          <a:stretch>
            <a:fillRect/>
          </a:stretch>
        </a:blipFill>
        <a:effectLst/>
      </p:bgPr>
    </p:bg>
    <p:spTree>
      <p:nvGrpSpPr>
        <p:cNvPr id="1" name=""/>
        <p:cNvGrpSpPr/>
        <p:nvPr/>
      </p:nvGrpSpPr>
      <p:grpSpPr>
        <a:xfrm>
          <a:off x="0" y="0"/>
          <a:ext cx="0" cy="0"/>
          <a:chOff x="0" y="0"/>
          <a:chExt cx="0" cy="0"/>
        </a:xfrm>
      </p:grpSpPr>
      <p:sp>
        <p:nvSpPr>
          <p:cNvPr id="10" name="Picture Placeholder 5"/>
          <p:cNvSpPr>
            <a:spLocks noGrp="1"/>
          </p:cNvSpPr>
          <p:nvPr>
            <p:ph type="pic" sz="quarter" idx="16" hasCustomPrompt="1"/>
          </p:nvPr>
        </p:nvSpPr>
        <p:spPr>
          <a:xfrm>
            <a:off x="1" y="1"/>
            <a:ext cx="7895541" cy="5627857"/>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9" name="Picture Placeholder 5"/>
          <p:cNvSpPr>
            <a:spLocks noGrp="1"/>
          </p:cNvSpPr>
          <p:nvPr>
            <p:ph type="pic" sz="quarter" idx="15" hasCustomPrompt="1"/>
          </p:nvPr>
        </p:nvSpPr>
        <p:spPr>
          <a:xfrm>
            <a:off x="6559780" y="1"/>
            <a:ext cx="5629044" cy="2906899"/>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12" name="Picture Placeholder 5"/>
          <p:cNvSpPr>
            <a:spLocks noGrp="1"/>
          </p:cNvSpPr>
          <p:nvPr>
            <p:ph type="pic" sz="quarter" idx="17" hasCustomPrompt="1"/>
          </p:nvPr>
        </p:nvSpPr>
        <p:spPr>
          <a:xfrm>
            <a:off x="5382723" y="3214456"/>
            <a:ext cx="6806100" cy="3643545"/>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8" name="Date Placeholder 4"/>
          <p:cNvSpPr>
            <a:spLocks noGrp="1"/>
          </p:cNvSpPr>
          <p:nvPr>
            <p:ph type="dt" sz="half" idx="2"/>
          </p:nvPr>
        </p:nvSpPr>
        <p:spPr>
          <a:xfrm>
            <a:off x="8055339" y="6155268"/>
            <a:ext cx="3072598" cy="365125"/>
          </a:xfrm>
          <a:prstGeom prst="rect">
            <a:avLst/>
          </a:prstGeom>
        </p:spPr>
        <p:txBody>
          <a:bodyPr vert="horz" lIns="91440" tIns="45720" rIns="91440" bIns="45720" rtlCol="0" anchor="ctr"/>
          <a:lstStyle>
            <a:lvl1pPr algn="r">
              <a:defRPr sz="1400" baseline="0">
                <a:solidFill>
                  <a:schemeClr val="tx1"/>
                </a:solidFill>
              </a:defRPr>
            </a:lvl1pPr>
          </a:lstStyle>
          <a:p>
            <a:fld id="{F1661548-9466-490A-95F7-5CE8DEB29254}" type="datetime4">
              <a:rPr lang="en-CA" smtClean="0"/>
              <a:t>February 17, 2021</a:t>
            </a:fld>
            <a:r>
              <a:rPr lang="en-CA"/>
              <a:t>     </a:t>
            </a:r>
            <a:r>
              <a:rPr lang="en-CA" dirty="0"/>
              <a:t>|</a:t>
            </a:r>
            <a:endParaRPr lang="en-US" dirty="0"/>
          </a:p>
        </p:txBody>
      </p:sp>
      <p:sp>
        <p:nvSpPr>
          <p:cNvPr id="15"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26229962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630855" y="404485"/>
            <a:ext cx="10485806" cy="4709383"/>
          </a:xfrm>
        </p:spPr>
        <p:txBody>
          <a:bodyPr wrap="square" anchor="t">
            <a:noAutofit/>
          </a:bodyPr>
          <a:lstStyle>
            <a:lvl1pPr indent="0" algn="l">
              <a:lnSpc>
                <a:spcPts val="5100"/>
              </a:lnSpc>
              <a:spcAft>
                <a:spcPts val="0"/>
              </a:spcAft>
              <a:defRPr sz="4800" b="1" cap="none" spc="0" baseline="0">
                <a:solidFill>
                  <a:schemeClr val="tx1"/>
                </a:solidFill>
              </a:defRPr>
            </a:lvl1pPr>
          </a:lstStyle>
          <a:p>
            <a:r>
              <a:rPr lang="en-US" dirty="0"/>
              <a:t>Click to add closing message</a:t>
            </a:r>
            <a:endParaRPr lang="en-CA" dirty="0"/>
          </a:p>
        </p:txBody>
      </p:sp>
      <p:sp>
        <p:nvSpPr>
          <p:cNvPr id="4"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4BE7BE7E-D0A3-4C69-90A0-7D32C3CFA425}" type="datetime4">
              <a:rPr lang="en-CA" smtClean="0"/>
              <a:t>February 17, 2021</a:t>
            </a:fld>
            <a:r>
              <a:rPr lang="en-CA"/>
              <a:t>     </a:t>
            </a:r>
            <a:r>
              <a:rPr lang="en-CA" dirty="0"/>
              <a:t>|</a:t>
            </a:r>
            <a:endParaRPr lang="en-US" dirty="0"/>
          </a:p>
        </p:txBody>
      </p:sp>
      <p:sp>
        <p:nvSpPr>
          <p:cNvPr id="5"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6869582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773934" y="1241225"/>
            <a:ext cx="6998466" cy="2740226"/>
          </a:xfrm>
        </p:spPr>
        <p:txBody>
          <a:bodyPr>
            <a:noAutofit/>
          </a:bodyPr>
          <a:lstStyle>
            <a:lvl1pPr indent="0">
              <a:lnSpc>
                <a:spcPts val="5100"/>
              </a:lnSpc>
              <a:defRPr sz="5400" cap="none" baseline="0">
                <a:solidFill>
                  <a:schemeClr val="tx1"/>
                </a:solidFill>
              </a:defRPr>
            </a:lvl1pPr>
          </a:lstStyle>
          <a:p>
            <a:r>
              <a:rPr lang="en-US" dirty="0"/>
              <a:t>Click to add the document title, </a:t>
            </a:r>
            <a:br>
              <a:rPr lang="en-US" dirty="0"/>
            </a:br>
            <a:r>
              <a:rPr lang="en-US" dirty="0"/>
              <a:t>quote or section starter</a:t>
            </a:r>
            <a:endParaRPr lang="en-CA" dirty="0"/>
          </a:p>
        </p:txBody>
      </p:sp>
      <p:sp>
        <p:nvSpPr>
          <p:cNvPr id="10"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14C2EA96-0C1B-453B-9D90-5FA38A075D91}" type="datetime4">
              <a:rPr lang="en-CA" smtClean="0"/>
              <a:t>February 17, 2021</a:t>
            </a:fld>
            <a:r>
              <a:rPr lang="en-CA"/>
              <a:t>     </a:t>
            </a:r>
            <a:r>
              <a:rPr lang="en-CA" dirty="0"/>
              <a:t>|</a:t>
            </a:r>
            <a:endParaRPr lang="en-US" dirty="0"/>
          </a:p>
        </p:txBody>
      </p:sp>
      <p:sp>
        <p:nvSpPr>
          <p:cNvPr id="11"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8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773934" y="1241225"/>
            <a:ext cx="6998466" cy="2740226"/>
          </a:xfrm>
        </p:spPr>
        <p:txBody>
          <a:bodyPr>
            <a:noAutofit/>
          </a:bodyPr>
          <a:lstStyle>
            <a:lvl1pPr indent="0">
              <a:lnSpc>
                <a:spcPts val="5100"/>
              </a:lnSpc>
              <a:defRPr sz="5400" cap="none" baseline="0">
                <a:solidFill>
                  <a:schemeClr val="bg1"/>
                </a:solidFill>
              </a:defRPr>
            </a:lvl1pPr>
          </a:lstStyle>
          <a:p>
            <a:r>
              <a:rPr lang="en-US" dirty="0"/>
              <a:t>Click to add the document title, </a:t>
            </a:r>
            <a:br>
              <a:rPr lang="en-US" dirty="0"/>
            </a:br>
            <a:r>
              <a:rPr lang="en-US" dirty="0"/>
              <a:t>quote or section starter</a:t>
            </a:r>
            <a:endParaRPr lang="en-CA" dirty="0"/>
          </a:p>
        </p:txBody>
      </p:sp>
      <p:sp>
        <p:nvSpPr>
          <p:cNvPr id="8"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bg1"/>
                </a:solidFill>
              </a:defRPr>
            </a:lvl1pPr>
          </a:lstStyle>
          <a:p>
            <a:fld id="{B2C26AAB-C8C4-497E-8115-67AD4F49E9CB}" type="datetime4">
              <a:rPr lang="en-CA" smtClean="0"/>
              <a:t>February 17, 2021</a:t>
            </a:fld>
            <a:r>
              <a:rPr lang="en-CA"/>
              <a:t>     </a:t>
            </a:r>
            <a:r>
              <a:rPr lang="en-CA" dirty="0"/>
              <a:t>|</a:t>
            </a:r>
            <a:endParaRPr lang="en-US" dirty="0"/>
          </a:p>
        </p:txBody>
      </p:sp>
      <p:sp>
        <p:nvSpPr>
          <p:cNvPr id="9"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bg1"/>
                </a:solidFill>
              </a:defRPr>
            </a:lvl1pPr>
          </a:lstStyle>
          <a:p>
            <a:fld id="{E1497D35-93D5-5047-9160-8F9C97C9D015}"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773934" y="1241225"/>
            <a:ext cx="6998466" cy="2740226"/>
          </a:xfrm>
        </p:spPr>
        <p:txBody>
          <a:bodyPr>
            <a:noAutofit/>
          </a:bodyPr>
          <a:lstStyle>
            <a:lvl1pPr indent="0">
              <a:lnSpc>
                <a:spcPts val="5100"/>
              </a:lnSpc>
              <a:defRPr sz="5400" cap="none" baseline="0">
                <a:solidFill>
                  <a:schemeClr val="tx1"/>
                </a:solidFill>
              </a:defRPr>
            </a:lvl1pPr>
          </a:lstStyle>
          <a:p>
            <a:r>
              <a:rPr lang="en-US" dirty="0"/>
              <a:t>Click to add the document title, </a:t>
            </a:r>
            <a:br>
              <a:rPr lang="en-US" dirty="0"/>
            </a:br>
            <a:r>
              <a:rPr lang="en-US" dirty="0"/>
              <a:t>quote or section starter</a:t>
            </a:r>
            <a:endParaRPr lang="en-CA" dirty="0"/>
          </a:p>
        </p:txBody>
      </p:sp>
      <p:sp>
        <p:nvSpPr>
          <p:cNvPr id="8"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C8DEF5F1-23AC-4B9F-99F3-D2BEDACD5095}" type="datetime4">
              <a:rPr lang="en-CA" smtClean="0"/>
              <a:t>February 17, 2021</a:t>
            </a:fld>
            <a:r>
              <a:rPr lang="en-CA"/>
              <a:t>     </a:t>
            </a:r>
            <a:r>
              <a:rPr lang="en-CA" dirty="0"/>
              <a:t>|</a:t>
            </a:r>
            <a:endParaRPr lang="en-US" dirty="0"/>
          </a:p>
        </p:txBody>
      </p:sp>
      <p:sp>
        <p:nvSpPr>
          <p:cNvPr id="9"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0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773934" y="1241225"/>
            <a:ext cx="6998466" cy="2740226"/>
          </a:xfrm>
        </p:spPr>
        <p:txBody>
          <a:bodyPr>
            <a:noAutofit/>
          </a:bodyPr>
          <a:lstStyle>
            <a:lvl1pPr indent="0">
              <a:lnSpc>
                <a:spcPts val="5100"/>
              </a:lnSpc>
              <a:defRPr sz="5400" cap="none" baseline="0">
                <a:solidFill>
                  <a:schemeClr val="tx1"/>
                </a:solidFill>
              </a:defRPr>
            </a:lvl1pPr>
          </a:lstStyle>
          <a:p>
            <a:r>
              <a:rPr lang="en-US" dirty="0"/>
              <a:t>Click to add the document title, </a:t>
            </a:r>
            <a:br>
              <a:rPr lang="en-US" dirty="0"/>
            </a:br>
            <a:r>
              <a:rPr lang="en-US" dirty="0"/>
              <a:t>quote or section starter</a:t>
            </a:r>
            <a:endParaRPr lang="en-CA" dirty="0"/>
          </a:p>
        </p:txBody>
      </p:sp>
      <p:sp>
        <p:nvSpPr>
          <p:cNvPr id="8"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1B4D8D4D-B87B-48A5-A025-CA007AF2A285}" type="datetime4">
              <a:rPr lang="en-CA" smtClean="0"/>
              <a:t>February 17, 2021</a:t>
            </a:fld>
            <a:r>
              <a:rPr lang="en-CA"/>
              <a:t>     </a:t>
            </a:r>
            <a:r>
              <a:rPr lang="en-CA" dirty="0"/>
              <a:t>|</a:t>
            </a:r>
            <a:endParaRPr lang="en-US" dirty="0"/>
          </a:p>
        </p:txBody>
      </p:sp>
      <p:sp>
        <p:nvSpPr>
          <p:cNvPr id="9"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ontent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cap="none" baseline="0"/>
            </a:lvl1pPr>
          </a:lstStyle>
          <a:p>
            <a:r>
              <a:rPr lang="en-US" dirty="0"/>
              <a:t>Why Toronto needs regional crime analysis?</a:t>
            </a:r>
            <a:endParaRPr lang="en-CA" dirty="0"/>
          </a:p>
        </p:txBody>
      </p:sp>
      <p:sp>
        <p:nvSpPr>
          <p:cNvPr id="3" name="Content Placeholder 2"/>
          <p:cNvSpPr>
            <a:spLocks noGrp="1"/>
          </p:cNvSpPr>
          <p:nvPr>
            <p:ph idx="1"/>
          </p:nvPr>
        </p:nvSpPr>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Date Placeholder 4"/>
          <p:cNvSpPr>
            <a:spLocks noGrp="1"/>
          </p:cNvSpPr>
          <p:nvPr>
            <p:ph type="dt" sz="half" idx="2"/>
          </p:nvPr>
        </p:nvSpPr>
        <p:spPr>
          <a:xfrm>
            <a:off x="8365701" y="6155268"/>
            <a:ext cx="2762235" cy="365125"/>
          </a:xfrm>
          <a:prstGeom prst="rect">
            <a:avLst/>
          </a:prstGeom>
        </p:spPr>
        <p:txBody>
          <a:bodyPr vert="horz" lIns="91440" tIns="45720" rIns="91440" bIns="45720" rtlCol="0" anchor="ctr"/>
          <a:lstStyle>
            <a:lvl1pPr algn="r">
              <a:defRPr sz="1400" baseline="0">
                <a:solidFill>
                  <a:schemeClr val="tx1"/>
                </a:solidFill>
              </a:defRPr>
            </a:lvl1pPr>
          </a:lstStyle>
          <a:p>
            <a:fld id="{0E168A5A-A516-41BB-9D52-7F203B5E4F54}" type="datetime4">
              <a:rPr lang="en-CA" smtClean="0"/>
              <a:t>February 17, 2021</a:t>
            </a:fld>
            <a:r>
              <a:rPr lang="en-CA"/>
              <a:t>     </a:t>
            </a:r>
            <a:r>
              <a:rPr lang="en-CA" dirty="0"/>
              <a:t>|</a:t>
            </a:r>
            <a:endParaRPr lang="en-US" dirty="0"/>
          </a:p>
        </p:txBody>
      </p:sp>
      <p:sp>
        <p:nvSpPr>
          <p:cNvPr id="11" name="Slide Number Placeholder 7"/>
          <p:cNvSpPr>
            <a:spLocks noGrp="1"/>
          </p:cNvSpPr>
          <p:nvPr>
            <p:ph type="sldNum" sz="quarter" idx="4"/>
          </p:nvPr>
        </p:nvSpPr>
        <p:spPr>
          <a:xfrm>
            <a:off x="10834511" y="6155268"/>
            <a:ext cx="900054"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701535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1 image">
    <p:bg>
      <p:bgPr>
        <a:blipFill rotWithShape="1">
          <a:blip r:embed="rId2"/>
          <a:stretch>
            <a:fillRect/>
          </a:stretch>
        </a:blip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hasCustomPrompt="1"/>
          </p:nvPr>
        </p:nvSpPr>
        <p:spPr>
          <a:xfrm>
            <a:off x="7194598" y="1465538"/>
            <a:ext cx="4994227" cy="5392463"/>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a:xfrm>
            <a:off x="487296" y="1472184"/>
            <a:ext cx="6376667" cy="4212639"/>
          </a:xfrm>
        </p:spPr>
        <p:txBody>
          <a:bodyPr/>
          <a:lstStyle>
            <a:lvl1pPr>
              <a:buClr>
                <a:schemeClr val="tx1"/>
              </a:buClr>
              <a:defRPr/>
            </a:lvl1pPr>
            <a:lvl2pPr>
              <a:buClr>
                <a:schemeClr val="tx1"/>
              </a:buClr>
              <a:defRPr lang="en-CA" sz="1100" smtClean="0">
                <a:effectLst/>
              </a:defRPr>
            </a:lvl2pPr>
            <a:lvl3pPr>
              <a:buClr>
                <a:schemeClr val="tx1"/>
              </a:buClr>
              <a:defRPr/>
            </a:lvl3pPr>
            <a:lvl4pPr>
              <a:buClr>
                <a:schemeClr val="tx1"/>
              </a:buClr>
              <a:defRPr/>
            </a:lvl4pPr>
          </a:lstStyle>
          <a:p>
            <a:pPr lvl="0"/>
            <a:r>
              <a:rPr lang="en-US" dirty="0"/>
              <a:t>Click to edit Master text styles</a:t>
            </a:r>
          </a:p>
          <a:p>
            <a:pPr lvl="1"/>
            <a:r>
              <a:rPr lang="en-CA" sz="1100">
                <a:solidFill>
                  <a:srgbClr val="000000"/>
                </a:solidFill>
                <a:effectLst/>
                <a:latin typeface="Times New Roman" panose="02020603050405020304" pitchFamily="18" charset="0"/>
                <a:ea typeface="Times New Roman" panose="02020603050405020304" pitchFamily="18" charset="0"/>
              </a:rPr>
              <a:t>Toronto population is increasing rapidly and the need of analytical platforms which take advantage of Machine Learning (ML) algorithms in investigating the crime data has been surged. </a:t>
            </a:r>
            <a:r>
              <a:rPr lang="en-US"/>
              <a:t>Third level</a:t>
            </a:r>
          </a:p>
          <a:p>
            <a:pPr lvl="3"/>
            <a:r>
              <a:rPr lang="en-US"/>
              <a:t>Fourth </a:t>
            </a:r>
            <a:r>
              <a:rPr lang="en-US" dirty="0"/>
              <a:t>level</a:t>
            </a:r>
          </a:p>
        </p:txBody>
      </p:sp>
      <p:sp>
        <p:nvSpPr>
          <p:cNvPr id="10" name="Date Placeholder 4"/>
          <p:cNvSpPr>
            <a:spLocks noGrp="1"/>
          </p:cNvSpPr>
          <p:nvPr>
            <p:ph type="dt" sz="half" idx="2"/>
          </p:nvPr>
        </p:nvSpPr>
        <p:spPr>
          <a:xfrm>
            <a:off x="8041230" y="6155268"/>
            <a:ext cx="3086707" cy="365125"/>
          </a:xfrm>
          <a:prstGeom prst="rect">
            <a:avLst/>
          </a:prstGeom>
        </p:spPr>
        <p:txBody>
          <a:bodyPr vert="horz" lIns="91440" tIns="45720" rIns="91440" bIns="45720" rtlCol="0" anchor="ctr"/>
          <a:lstStyle>
            <a:lvl1pPr algn="r">
              <a:defRPr sz="1400" baseline="0">
                <a:solidFill>
                  <a:schemeClr val="tx1"/>
                </a:solidFill>
              </a:defRPr>
            </a:lvl1pPr>
          </a:lstStyle>
          <a:p>
            <a:fld id="{93FFB54B-61AB-4BC4-8379-38523F354355}" type="datetime4">
              <a:rPr lang="en-CA" smtClean="0"/>
              <a:t>February 17, 2021</a:t>
            </a:fld>
            <a:r>
              <a:rPr lang="en-CA"/>
              <a:t>     </a:t>
            </a:r>
            <a:r>
              <a:rPr lang="en-CA" dirty="0"/>
              <a:t>|</a:t>
            </a:r>
            <a:endParaRPr lang="en-US" dirty="0"/>
          </a:p>
        </p:txBody>
      </p:sp>
      <p:sp>
        <p:nvSpPr>
          <p:cNvPr id="11"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2722439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images">
    <p:bg>
      <p:bgPr>
        <a:blipFill rotWithShape="1">
          <a:blip r:embed="rId2"/>
          <a:stretch>
            <a:fillRect/>
          </a:stretch>
        </a:blipFill>
        <a:effectLst/>
      </p:bgPr>
    </p:bg>
    <p:spTree>
      <p:nvGrpSpPr>
        <p:cNvPr id="1" name=""/>
        <p:cNvGrpSpPr/>
        <p:nvPr/>
      </p:nvGrpSpPr>
      <p:grpSpPr>
        <a:xfrm>
          <a:off x="0" y="0"/>
          <a:ext cx="0" cy="0"/>
          <a:chOff x="0" y="0"/>
          <a:chExt cx="0" cy="0"/>
        </a:xfrm>
      </p:grpSpPr>
      <p:sp>
        <p:nvSpPr>
          <p:cNvPr id="7" name="Picture Placeholder 5"/>
          <p:cNvSpPr>
            <a:spLocks noGrp="1"/>
          </p:cNvSpPr>
          <p:nvPr>
            <p:ph type="pic" sz="quarter" idx="11" hasCustomPrompt="1"/>
          </p:nvPr>
        </p:nvSpPr>
        <p:spPr>
          <a:xfrm>
            <a:off x="4642396" y="392415"/>
            <a:ext cx="6362772" cy="4232481"/>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a:xfrm>
            <a:off x="487298" y="1472184"/>
            <a:ext cx="4155098" cy="4222560"/>
          </a:xfrm>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Date Placeholder 4"/>
          <p:cNvSpPr>
            <a:spLocks noGrp="1"/>
          </p:cNvSpPr>
          <p:nvPr>
            <p:ph type="dt" sz="half" idx="2"/>
          </p:nvPr>
        </p:nvSpPr>
        <p:spPr>
          <a:xfrm>
            <a:off x="7829619" y="6155268"/>
            <a:ext cx="3298318" cy="365125"/>
          </a:xfrm>
          <a:prstGeom prst="rect">
            <a:avLst/>
          </a:prstGeom>
        </p:spPr>
        <p:txBody>
          <a:bodyPr vert="horz" lIns="91440" tIns="45720" rIns="91440" bIns="45720" rtlCol="0" anchor="ctr"/>
          <a:lstStyle>
            <a:lvl1pPr algn="r">
              <a:defRPr sz="1400" baseline="0">
                <a:solidFill>
                  <a:schemeClr val="tx1"/>
                </a:solidFill>
              </a:defRPr>
            </a:lvl1pPr>
          </a:lstStyle>
          <a:p>
            <a:fld id="{A274E116-342D-428B-B1FB-56A14DC2836F}" type="datetime4">
              <a:rPr lang="en-CA" smtClean="0"/>
              <a:t>February 17, 2021</a:t>
            </a:fld>
            <a:r>
              <a:rPr lang="en-CA"/>
              <a:t>     </a:t>
            </a:r>
            <a:r>
              <a:rPr lang="en-CA" dirty="0"/>
              <a:t>|</a:t>
            </a:r>
            <a:endParaRPr lang="en-US" dirty="0"/>
          </a:p>
        </p:txBody>
      </p:sp>
      <p:sp>
        <p:nvSpPr>
          <p:cNvPr id="11"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
        <p:nvSpPr>
          <p:cNvPr id="8" name="Picture Placeholder 5"/>
          <p:cNvSpPr>
            <a:spLocks noGrp="1"/>
          </p:cNvSpPr>
          <p:nvPr>
            <p:ph type="pic" sz="quarter" idx="12" hasCustomPrompt="1"/>
          </p:nvPr>
        </p:nvSpPr>
        <p:spPr>
          <a:xfrm>
            <a:off x="7250463" y="2992635"/>
            <a:ext cx="4339910" cy="3029913"/>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Tree>
    <p:extLst>
      <p:ext uri="{BB962C8B-B14F-4D97-AF65-F5344CB8AC3E}">
        <p14:creationId xmlns:p14="http://schemas.microsoft.com/office/powerpoint/2010/main" val="820391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Image Slide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14865" y="-7340"/>
            <a:ext cx="12203689" cy="5726459"/>
          </a:xfrm>
          <a:custGeom>
            <a:avLst/>
            <a:gdLst>
              <a:gd name="connsiteX0" fmla="*/ 0 w 9144000"/>
              <a:gd name="connsiteY0" fmla="*/ 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0 h 6858000"/>
              <a:gd name="connsiteX0" fmla="*/ 80010 w 9144000"/>
              <a:gd name="connsiteY0" fmla="*/ 80010 h 6858000"/>
              <a:gd name="connsiteX1" fmla="*/ 9144000 w 9144000"/>
              <a:gd name="connsiteY1" fmla="*/ 0 h 6858000"/>
              <a:gd name="connsiteX2" fmla="*/ 9144000 w 9144000"/>
              <a:gd name="connsiteY2" fmla="*/ 6858000 h 6858000"/>
              <a:gd name="connsiteX3" fmla="*/ 0 w 9144000"/>
              <a:gd name="connsiteY3" fmla="*/ 6858000 h 6858000"/>
              <a:gd name="connsiteX4" fmla="*/ 80010 w 9144000"/>
              <a:gd name="connsiteY4" fmla="*/ 800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55151"/>
              <a:gd name="connsiteY0" fmla="*/ 0 h 6865341"/>
              <a:gd name="connsiteX1" fmla="*/ 9155151 w 9155151"/>
              <a:gd name="connsiteY1" fmla="*/ 7341 h 6865341"/>
              <a:gd name="connsiteX2" fmla="*/ 9155151 w 9155151"/>
              <a:gd name="connsiteY2" fmla="*/ 6865341 h 6865341"/>
              <a:gd name="connsiteX3" fmla="*/ 11151 w 9155151"/>
              <a:gd name="connsiteY3" fmla="*/ 6865341 h 6865341"/>
              <a:gd name="connsiteX4" fmla="*/ 0 w 9155151"/>
              <a:gd name="connsiteY4" fmla="*/ 0 h 6865341"/>
              <a:gd name="connsiteX0" fmla="*/ 0 w 9155151"/>
              <a:gd name="connsiteY0" fmla="*/ 0 h 6865341"/>
              <a:gd name="connsiteX1" fmla="*/ 9155151 w 9155151"/>
              <a:gd name="connsiteY1" fmla="*/ 7341 h 6865341"/>
              <a:gd name="connsiteX2" fmla="*/ 9155151 w 9155151"/>
              <a:gd name="connsiteY2" fmla="*/ 6865341 h 6865341"/>
              <a:gd name="connsiteX3" fmla="*/ 11151 w 9155151"/>
              <a:gd name="connsiteY3" fmla="*/ 6865341 h 6865341"/>
              <a:gd name="connsiteX4" fmla="*/ 0 w 9155151"/>
              <a:gd name="connsiteY4" fmla="*/ 0 h 686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5151" h="6865341">
                <a:moveTo>
                  <a:pt x="0" y="0"/>
                </a:moveTo>
                <a:lnTo>
                  <a:pt x="9155151" y="7341"/>
                </a:lnTo>
                <a:lnTo>
                  <a:pt x="9155151" y="6865341"/>
                </a:lnTo>
                <a:lnTo>
                  <a:pt x="11151" y="6865341"/>
                </a:lnTo>
                <a:lnTo>
                  <a:pt x="0" y="0"/>
                </a:lnTo>
                <a:close/>
              </a:path>
            </a:pathLst>
          </a:custGeom>
          <a:solidFill>
            <a:schemeClr val="bg1">
              <a:lumMod val="85000"/>
            </a:schemeClr>
          </a:solidFill>
        </p:spPr>
        <p:txBody>
          <a:bodyPr vert="horz" anchor="ctr"/>
          <a:lstStyle>
            <a:lvl1pPr algn="ctr">
              <a:buNone/>
              <a:defRPr sz="1500" b="0" i="0" baseline="0">
                <a:solidFill>
                  <a:srgbClr val="646464"/>
                </a:solidFill>
                <a:latin typeface="+mn-lt"/>
                <a:cs typeface="DIN Offc Pro"/>
              </a:defRPr>
            </a:lvl1pPr>
          </a:lstStyle>
          <a:p>
            <a:r>
              <a:rPr lang="en-US" dirty="0"/>
              <a:t>Click icon to                 place image</a:t>
            </a:r>
          </a:p>
        </p:txBody>
      </p:sp>
      <p:sp>
        <p:nvSpPr>
          <p:cNvPr id="8" name="Date Placeholder 4"/>
          <p:cNvSpPr>
            <a:spLocks noGrp="1"/>
          </p:cNvSpPr>
          <p:nvPr>
            <p:ph type="dt" sz="half" idx="2"/>
          </p:nvPr>
        </p:nvSpPr>
        <p:spPr>
          <a:xfrm>
            <a:off x="7632115" y="6155268"/>
            <a:ext cx="3495821" cy="365125"/>
          </a:xfrm>
          <a:prstGeom prst="rect">
            <a:avLst/>
          </a:prstGeom>
        </p:spPr>
        <p:txBody>
          <a:bodyPr vert="horz" lIns="91440" tIns="45720" rIns="91440" bIns="45720" rtlCol="0" anchor="ctr"/>
          <a:lstStyle>
            <a:lvl1pPr algn="r">
              <a:defRPr sz="1400" baseline="0">
                <a:solidFill>
                  <a:schemeClr val="tx1"/>
                </a:solidFill>
              </a:defRPr>
            </a:lvl1pPr>
          </a:lstStyle>
          <a:p>
            <a:fld id="{03DE2CD4-F031-41DF-99AE-C6710BC27DA2}" type="datetime4">
              <a:rPr lang="en-CA" smtClean="0"/>
              <a:t>February 17, 2021</a:t>
            </a:fld>
            <a:r>
              <a:rPr lang="en-CA"/>
              <a:t>     </a:t>
            </a:r>
            <a:r>
              <a:rPr lang="en-CA" dirty="0"/>
              <a:t>|</a:t>
            </a:r>
            <a:endParaRPr lang="en-US" dirty="0"/>
          </a:p>
        </p:txBody>
      </p:sp>
      <p:sp>
        <p:nvSpPr>
          <p:cNvPr id="11" name="Slide Number Placeholder 5"/>
          <p:cNvSpPr>
            <a:spLocks noGrp="1"/>
          </p:cNvSpPr>
          <p:nvPr>
            <p:ph type="sldNum" sz="quarter" idx="4"/>
          </p:nvPr>
        </p:nvSpPr>
        <p:spPr>
          <a:xfrm>
            <a:off x="10862726" y="6155267"/>
            <a:ext cx="87184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3710879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7297" y="392415"/>
            <a:ext cx="11256825" cy="1069848"/>
          </a:xfrm>
          <a:prstGeom prst="rect">
            <a:avLst/>
          </a:prstGeom>
        </p:spPr>
        <p:txBody>
          <a:bodyPr vert="horz" lIns="91440" tIns="45720" rIns="91440" bIns="45720" rtlCol="0" anchor="t" anchorCtr="0">
            <a:noAutofit/>
          </a:bodyPr>
          <a:lstStyle/>
          <a:p>
            <a:r>
              <a:rPr lang="en-US" dirty="0"/>
              <a:t>Click to add title</a:t>
            </a:r>
            <a:endParaRPr lang="en-CA" dirty="0"/>
          </a:p>
        </p:txBody>
      </p:sp>
      <p:sp>
        <p:nvSpPr>
          <p:cNvPr id="3" name="Text Placeholder 2"/>
          <p:cNvSpPr>
            <a:spLocks noGrp="1"/>
          </p:cNvSpPr>
          <p:nvPr>
            <p:ph type="body" idx="1"/>
          </p:nvPr>
        </p:nvSpPr>
        <p:spPr>
          <a:xfrm>
            <a:off x="487297" y="1472184"/>
            <a:ext cx="11256825" cy="421263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	</a:t>
            </a:r>
          </a:p>
          <a:p>
            <a:pPr lvl="2"/>
            <a:r>
              <a:rPr lang="en-US" dirty="0"/>
              <a:t>Third level</a:t>
            </a:r>
          </a:p>
          <a:p>
            <a:pPr lvl="3"/>
            <a:r>
              <a:rPr lang="en-US" dirty="0"/>
              <a:t>Fourth level</a:t>
            </a:r>
          </a:p>
        </p:txBody>
      </p:sp>
      <p:sp>
        <p:nvSpPr>
          <p:cNvPr id="5" name="Date Placeholder 4"/>
          <p:cNvSpPr>
            <a:spLocks noGrp="1"/>
          </p:cNvSpPr>
          <p:nvPr>
            <p:ph type="dt" sz="half" idx="2"/>
          </p:nvPr>
        </p:nvSpPr>
        <p:spPr>
          <a:xfrm>
            <a:off x="7646232" y="6155268"/>
            <a:ext cx="3516038" cy="365125"/>
          </a:xfrm>
          <a:prstGeom prst="rect">
            <a:avLst/>
          </a:prstGeom>
        </p:spPr>
        <p:txBody>
          <a:bodyPr vert="horz" lIns="91440" tIns="45720" rIns="91440" bIns="45720" rtlCol="0" anchor="ctr"/>
          <a:lstStyle>
            <a:lvl1pPr algn="r">
              <a:defRPr sz="1400" baseline="0">
                <a:solidFill>
                  <a:schemeClr val="tx1"/>
                </a:solidFill>
              </a:defRPr>
            </a:lvl1pPr>
          </a:lstStyle>
          <a:p>
            <a:fld id="{95FB6EEC-87E9-4A43-B231-6FB80CD56BBF}" type="datetime4">
              <a:rPr lang="en-CA" smtClean="0"/>
              <a:t>February 17, 2021</a:t>
            </a:fld>
            <a:r>
              <a:rPr lang="en-CA"/>
              <a:t> </a:t>
            </a:r>
            <a:r>
              <a:rPr lang="en-CA" dirty="0"/>
              <a:t>|</a:t>
            </a:r>
            <a:endParaRPr lang="en-US" dirty="0"/>
          </a:p>
        </p:txBody>
      </p:sp>
      <p:sp>
        <p:nvSpPr>
          <p:cNvPr id="8" name="Slide Number Placeholder 7"/>
          <p:cNvSpPr>
            <a:spLocks noGrp="1"/>
          </p:cNvSpPr>
          <p:nvPr>
            <p:ph type="sldNum" sz="quarter" idx="4"/>
          </p:nvPr>
        </p:nvSpPr>
        <p:spPr>
          <a:xfrm>
            <a:off x="11162270" y="6155268"/>
            <a:ext cx="440488"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4241486131"/>
      </p:ext>
    </p:extLst>
  </p:cSld>
  <p:clrMap bg1="lt1" tx1="dk1" bg2="lt2" tx2="dk2" accent1="accent1" accent2="accent2" accent3="accent3" accent4="accent4" accent5="accent5" accent6="accent6" hlink="hlink" folHlink="folHlink"/>
  <p:sldLayoutIdLst>
    <p:sldLayoutId id="2147483651" r:id="rId1"/>
    <p:sldLayoutId id="2147483669" r:id="rId2"/>
    <p:sldLayoutId id="2147483670" r:id="rId3"/>
    <p:sldLayoutId id="2147483671" r:id="rId4"/>
    <p:sldLayoutId id="2147483672" r:id="rId5"/>
    <p:sldLayoutId id="2147483653" r:id="rId6"/>
    <p:sldLayoutId id="2147483654" r:id="rId7"/>
    <p:sldLayoutId id="2147483655" r:id="rId8"/>
    <p:sldLayoutId id="2147483656" r:id="rId9"/>
    <p:sldLayoutId id="2147483657" r:id="rId10"/>
    <p:sldLayoutId id="2147483658" r:id="rId11"/>
    <p:sldLayoutId id="2147483661" r:id="rId12"/>
    <p:sldLayoutId id="2147483662" r:id="rId13"/>
  </p:sldLayoutIdLst>
  <p:hf hdr="0" ftr="0"/>
  <p:txStyles>
    <p:titleStyle>
      <a:lvl1pPr indent="-347472" algn="l" defTabSz="914400" rtl="0" eaLnBrk="1" latinLnBrk="0" hangingPunct="1">
        <a:lnSpc>
          <a:spcPts val="2660"/>
        </a:lnSpc>
        <a:spcBef>
          <a:spcPct val="0"/>
        </a:spcBef>
        <a:buNone/>
        <a:defRPr sz="2800" b="1" kern="1200" cap="none" baseline="0">
          <a:solidFill>
            <a:schemeClr val="tx2"/>
          </a:solidFill>
          <a:latin typeface="+mj-lt"/>
          <a:ea typeface="+mj-ea"/>
          <a:cs typeface="+mj-cs"/>
        </a:defRPr>
      </a:lvl1pPr>
    </p:titleStyle>
    <p:bodyStyle>
      <a:lvl1pPr marL="230400" indent="-230400" algn="l" defTabSz="914400" rtl="0" eaLnBrk="1" latinLnBrk="0" hangingPunct="1">
        <a:spcBef>
          <a:spcPct val="20000"/>
        </a:spcBef>
        <a:buClr>
          <a:schemeClr val="tx1"/>
        </a:buClr>
        <a:buFont typeface="Arial"/>
        <a:buChar char="•"/>
        <a:defRPr sz="2500" kern="1200">
          <a:solidFill>
            <a:schemeClr val="tx1"/>
          </a:solidFill>
          <a:latin typeface="+mn-lt"/>
          <a:ea typeface="+mn-ea"/>
          <a:cs typeface="+mn-cs"/>
        </a:defRPr>
      </a:lvl1pPr>
      <a:lvl2pPr marL="457200" indent="-230400" algn="l" defTabSz="914400" rtl="0" eaLnBrk="1" latinLnBrk="0" hangingPunct="1">
        <a:spcBef>
          <a:spcPts val="672"/>
        </a:spcBef>
        <a:buClr>
          <a:schemeClr val="tx1"/>
        </a:buClr>
        <a:buFont typeface="Arial"/>
        <a:buChar char="•"/>
        <a:defRPr sz="2100" kern="1200">
          <a:solidFill>
            <a:schemeClr val="tx1"/>
          </a:solidFill>
          <a:latin typeface="+mn-lt"/>
          <a:ea typeface="+mn-ea"/>
          <a:cs typeface="+mn-cs"/>
        </a:defRPr>
      </a:lvl2pPr>
      <a:lvl3pPr marL="687600" indent="-228600" algn="l" defTabSz="914400" rtl="0" eaLnBrk="1" latinLnBrk="0" hangingPunct="1">
        <a:lnSpc>
          <a:spcPct val="100000"/>
        </a:lnSpc>
        <a:spcBef>
          <a:spcPts val="576"/>
        </a:spcBef>
        <a:buClr>
          <a:schemeClr val="tx1"/>
        </a:buClr>
        <a:buFont typeface="Arial"/>
        <a:buChar char="•"/>
        <a:defRPr sz="1700" kern="1200">
          <a:solidFill>
            <a:schemeClr val="tx1"/>
          </a:solidFill>
          <a:latin typeface="+mn-lt"/>
          <a:ea typeface="+mn-ea"/>
          <a:cs typeface="+mn-cs"/>
        </a:defRPr>
      </a:lvl3pPr>
      <a:lvl4pPr marL="914400" indent="-230400" algn="l" defTabSz="914400" rtl="0" eaLnBrk="1" latinLnBrk="0" hangingPunct="1">
        <a:lnSpc>
          <a:spcPct val="100000"/>
        </a:lnSpc>
        <a:spcBef>
          <a:spcPts val="480"/>
        </a:spcBef>
        <a:buClr>
          <a:schemeClr val="tx1"/>
        </a:buClr>
        <a:buFont typeface="Arial"/>
        <a:buChar char="•"/>
        <a:defRPr sz="1500" kern="1200">
          <a:solidFill>
            <a:schemeClr val="tx1"/>
          </a:solidFill>
          <a:latin typeface="+mn-lt"/>
          <a:ea typeface="+mn-ea"/>
          <a:cs typeface="+mn-cs"/>
        </a:defRPr>
      </a:lvl4pPr>
      <a:lvl5pPr marL="914400" indent="-228600" algn="l" defTabSz="914400" rtl="0" eaLnBrk="1" latinLnBrk="0" hangingPunct="1">
        <a:lnSpc>
          <a:spcPts val="2100"/>
        </a:lnSpc>
        <a:spcBef>
          <a:spcPts val="0"/>
        </a:spcBef>
        <a:buClr>
          <a:srgbClr val="3CA9E0"/>
        </a:buClr>
        <a:buFont typeface="Arial" pitchFamily="34" charset="0"/>
        <a:buChar char="•"/>
        <a:defRPr sz="1500" kern="1200">
          <a:solidFill>
            <a:srgbClr val="646464"/>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64BF094-C172-8844-8638-134506BBF70F}"/>
              </a:ext>
            </a:extLst>
          </p:cNvPr>
          <p:cNvSpPr txBox="1"/>
          <p:nvPr/>
        </p:nvSpPr>
        <p:spPr>
          <a:xfrm>
            <a:off x="410871" y="1301512"/>
            <a:ext cx="4220517" cy="1846659"/>
          </a:xfrm>
          <a:prstGeom prst="rect">
            <a:avLst/>
          </a:prstGeom>
          <a:noFill/>
        </p:spPr>
        <p:txBody>
          <a:bodyPr wrap="square" rtlCol="0">
            <a:spAutoFit/>
          </a:bodyPr>
          <a:lstStyle/>
          <a:p>
            <a:pPr algn="ctr"/>
            <a:r>
              <a:rPr lang="en-US" sz="3200" dirty="0"/>
              <a:t>Safety Analysis and Crime Rate Prediction for the City of Toronto</a:t>
            </a:r>
          </a:p>
          <a:p>
            <a:endParaRPr lang="en-US" dirty="0"/>
          </a:p>
        </p:txBody>
      </p:sp>
      <p:sp>
        <p:nvSpPr>
          <p:cNvPr id="6" name="TextBox 5">
            <a:extLst>
              <a:ext uri="{FF2B5EF4-FFF2-40B4-BE49-F238E27FC236}">
                <a16:creationId xmlns:a16="http://schemas.microsoft.com/office/drawing/2014/main" id="{991E6D1A-B01A-2643-B59C-7AF3E9F8623C}"/>
              </a:ext>
            </a:extLst>
          </p:cNvPr>
          <p:cNvSpPr txBox="1"/>
          <p:nvPr/>
        </p:nvSpPr>
        <p:spPr>
          <a:xfrm>
            <a:off x="708745" y="3629538"/>
            <a:ext cx="3922643" cy="738664"/>
          </a:xfrm>
          <a:prstGeom prst="rect">
            <a:avLst/>
          </a:prstGeom>
          <a:noFill/>
        </p:spPr>
        <p:txBody>
          <a:bodyPr wrap="square" rtlCol="0">
            <a:spAutoFit/>
          </a:bodyPr>
          <a:lstStyle/>
          <a:p>
            <a:pPr algn="ctr"/>
            <a:r>
              <a:rPr lang="en-US" sz="2400" dirty="0"/>
              <a:t>Parvin </a:t>
            </a:r>
            <a:r>
              <a:rPr lang="en-US" sz="2400" dirty="0" err="1"/>
              <a:t>Soleymani-Olyaei</a:t>
            </a:r>
            <a:endParaRPr lang="en-US" sz="2400" dirty="0"/>
          </a:p>
          <a:p>
            <a:pPr algn="ctr"/>
            <a:r>
              <a:rPr lang="en-CA" dirty="0"/>
              <a:t>August 9, 2020</a:t>
            </a:r>
            <a:endParaRPr lang="en-US" dirty="0"/>
          </a:p>
        </p:txBody>
      </p:sp>
    </p:spTree>
    <p:extLst>
      <p:ext uri="{BB962C8B-B14F-4D97-AF65-F5344CB8AC3E}">
        <p14:creationId xmlns:p14="http://schemas.microsoft.com/office/powerpoint/2010/main" val="2066195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610EB7-8CE6-C048-A0F9-02EC453D5BB0}"/>
              </a:ext>
            </a:extLst>
          </p:cNvPr>
          <p:cNvSpPr>
            <a:spLocks noGrp="1"/>
          </p:cNvSpPr>
          <p:nvPr>
            <p:ph type="title"/>
          </p:nvPr>
        </p:nvSpPr>
        <p:spPr/>
        <p:txBody>
          <a:bodyPr/>
          <a:lstStyle/>
          <a:p>
            <a:r>
              <a:rPr lang="en-CA" dirty="0"/>
              <a:t>K-Nearest Neighbor (KNN)</a:t>
            </a:r>
            <a:br>
              <a:rPr lang="en-US" dirty="0"/>
            </a:br>
            <a:endParaRPr lang="en-US" dirty="0"/>
          </a:p>
        </p:txBody>
      </p:sp>
      <p:sp>
        <p:nvSpPr>
          <p:cNvPr id="4" name="Content Placeholder 3">
            <a:extLst>
              <a:ext uri="{FF2B5EF4-FFF2-40B4-BE49-F238E27FC236}">
                <a16:creationId xmlns:a16="http://schemas.microsoft.com/office/drawing/2014/main" id="{4B176271-C279-EF4B-A336-010F0F2C6F6A}"/>
              </a:ext>
            </a:extLst>
          </p:cNvPr>
          <p:cNvSpPr>
            <a:spLocks noGrp="1"/>
          </p:cNvSpPr>
          <p:nvPr>
            <p:ph idx="1"/>
          </p:nvPr>
        </p:nvSpPr>
        <p:spPr/>
        <p:txBody>
          <a:bodyPr>
            <a:normAutofit fontScale="92500" lnSpcReduction="10000"/>
          </a:bodyPr>
          <a:lstStyle/>
          <a:p>
            <a:pPr>
              <a:buFont typeface="Wingdings" pitchFamily="2" charset="2"/>
              <a:buChar char="Ø"/>
            </a:pPr>
            <a:r>
              <a:rPr lang="en-US" dirty="0"/>
              <a:t>The forecast horizon is 1 and selected number of K is 3.</a:t>
            </a:r>
          </a:p>
          <a:p>
            <a:pPr>
              <a:buFont typeface="Wingdings" pitchFamily="2" charset="2"/>
              <a:buChar char="Ø"/>
            </a:pPr>
            <a:endParaRPr lang="en-US" dirty="0"/>
          </a:p>
          <a:p>
            <a:pPr>
              <a:buFont typeface="Wingdings" pitchFamily="2" charset="2"/>
              <a:buChar char="Ø"/>
            </a:pPr>
            <a:r>
              <a:rPr lang="en-US" dirty="0"/>
              <a:t>Timeseries forecasted value for assault crime is 17 based on the two previous lags using KNN regression model.</a:t>
            </a:r>
          </a:p>
          <a:p>
            <a:pPr>
              <a:buFont typeface="Wingdings" pitchFamily="2" charset="2"/>
              <a:buChar char="Ø"/>
            </a:pPr>
            <a:endParaRPr lang="en-US" dirty="0"/>
          </a:p>
          <a:p>
            <a:pPr>
              <a:buFont typeface="Wingdings" pitchFamily="2" charset="2"/>
              <a:buChar char="Ø"/>
            </a:pPr>
            <a:r>
              <a:rPr lang="en-US" dirty="0"/>
              <a:t>The predicted value is based on data points [13,20], [14,19] and [13,17].</a:t>
            </a:r>
          </a:p>
        </p:txBody>
      </p:sp>
      <p:sp>
        <p:nvSpPr>
          <p:cNvPr id="5" name="Date Placeholder 4">
            <a:extLst>
              <a:ext uri="{FF2B5EF4-FFF2-40B4-BE49-F238E27FC236}">
                <a16:creationId xmlns:a16="http://schemas.microsoft.com/office/drawing/2014/main" id="{F429A210-15E1-0046-BB1B-16656441267C}"/>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A9F749E1-9177-CD46-B224-B14E90D8EDC2}"/>
              </a:ext>
            </a:extLst>
          </p:cNvPr>
          <p:cNvSpPr>
            <a:spLocks noGrp="1"/>
          </p:cNvSpPr>
          <p:nvPr>
            <p:ph type="sldNum" sz="quarter" idx="4"/>
          </p:nvPr>
        </p:nvSpPr>
        <p:spPr/>
        <p:txBody>
          <a:bodyPr/>
          <a:lstStyle/>
          <a:p>
            <a:fld id="{E9E0D846-2D6A-8643-B2BF-83884A821236}" type="slidenum">
              <a:rPr lang="en-US" smtClean="0"/>
              <a:pPr/>
              <a:t>10</a:t>
            </a:fld>
            <a:endParaRPr lang="en-US" dirty="0"/>
          </a:p>
        </p:txBody>
      </p:sp>
      <p:pic>
        <p:nvPicPr>
          <p:cNvPr id="8" name="Picture Placeholder 7">
            <a:extLst>
              <a:ext uri="{FF2B5EF4-FFF2-40B4-BE49-F238E27FC236}">
                <a16:creationId xmlns:a16="http://schemas.microsoft.com/office/drawing/2014/main" id="{07F58986-AF8F-B94A-80E8-3EEAA44422D1}"/>
              </a:ext>
            </a:extLst>
          </p:cNvPr>
          <p:cNvPicPr>
            <a:picLocks noGrp="1"/>
          </p:cNvPicPr>
          <p:nvPr>
            <p:ph type="pic" sz="quarter" idx="11"/>
          </p:nvPr>
        </p:nvPicPr>
        <p:blipFill>
          <a:blip r:embed="rId2" cstate="print">
            <a:extLst>
              <a:ext uri="{28A0092B-C50C-407E-A947-70E740481C1C}">
                <a14:useLocalDpi xmlns:a14="http://schemas.microsoft.com/office/drawing/2010/main" val="0"/>
              </a:ext>
            </a:extLst>
          </a:blip>
          <a:srcRect l="3179" r="3179"/>
          <a:stretch>
            <a:fillRect/>
          </a:stretch>
        </p:blipFill>
        <p:spPr>
          <a:xfrm>
            <a:off x="5860759" y="1000672"/>
            <a:ext cx="5708389" cy="3323156"/>
          </a:xfrm>
          <a:prstGeom prst="rect">
            <a:avLst/>
          </a:prstGeom>
        </p:spPr>
      </p:pic>
      <p:pic>
        <p:nvPicPr>
          <p:cNvPr id="9" name="Picture 8">
            <a:extLst>
              <a:ext uri="{FF2B5EF4-FFF2-40B4-BE49-F238E27FC236}">
                <a16:creationId xmlns:a16="http://schemas.microsoft.com/office/drawing/2014/main" id="{81856E97-35D0-0747-B679-8B07EE89D5F4}"/>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115709" y="4405275"/>
            <a:ext cx="3757999" cy="1166662"/>
          </a:xfrm>
          <a:prstGeom prst="rect">
            <a:avLst/>
          </a:prstGeom>
        </p:spPr>
      </p:pic>
    </p:spTree>
    <p:extLst>
      <p:ext uri="{BB962C8B-B14F-4D97-AF65-F5344CB8AC3E}">
        <p14:creationId xmlns:p14="http://schemas.microsoft.com/office/powerpoint/2010/main" val="2574648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6DEB7C6-DF87-D649-B9E6-57F2BCB66C75}"/>
              </a:ext>
            </a:extLst>
          </p:cNvPr>
          <p:cNvSpPr>
            <a:spLocks noGrp="1"/>
          </p:cNvSpPr>
          <p:nvPr>
            <p:ph type="title"/>
          </p:nvPr>
        </p:nvSpPr>
        <p:spPr/>
        <p:txBody>
          <a:bodyPr/>
          <a:lstStyle/>
          <a:p>
            <a:r>
              <a:rPr lang="en-CA" dirty="0"/>
              <a:t>Simple Moving Average (SMA)</a:t>
            </a:r>
            <a:br>
              <a:rPr lang="en-US" dirty="0"/>
            </a:br>
            <a:endParaRPr lang="en-US" dirty="0"/>
          </a:p>
        </p:txBody>
      </p:sp>
      <p:sp>
        <p:nvSpPr>
          <p:cNvPr id="4" name="Content Placeholder 3">
            <a:extLst>
              <a:ext uri="{FF2B5EF4-FFF2-40B4-BE49-F238E27FC236}">
                <a16:creationId xmlns:a16="http://schemas.microsoft.com/office/drawing/2014/main" id="{5B32C187-7BAF-C84A-AD6D-315B8697D4AB}"/>
              </a:ext>
            </a:extLst>
          </p:cNvPr>
          <p:cNvSpPr>
            <a:spLocks noGrp="1"/>
          </p:cNvSpPr>
          <p:nvPr>
            <p:ph idx="1"/>
          </p:nvPr>
        </p:nvSpPr>
        <p:spPr/>
        <p:txBody>
          <a:bodyPr/>
          <a:lstStyle/>
          <a:p>
            <a:pPr>
              <a:buFont typeface="Wingdings" pitchFamily="2" charset="2"/>
              <a:buChar char="Ø"/>
            </a:pPr>
            <a:r>
              <a:rPr lang="en-US" dirty="0"/>
              <a:t>SMA forecasts the next data point in a time series based on the average of fixed number of previous values.</a:t>
            </a:r>
          </a:p>
          <a:p>
            <a:pPr marL="0" indent="0">
              <a:buNone/>
            </a:pPr>
            <a:endParaRPr lang="en-US" dirty="0"/>
          </a:p>
          <a:p>
            <a:pPr>
              <a:buFont typeface="Wingdings" pitchFamily="2" charset="2"/>
              <a:buChar char="Ø"/>
            </a:pPr>
            <a:r>
              <a:rPr lang="en-CA" dirty="0"/>
              <a:t>Assault forecasted for one horizon ahead is 16. </a:t>
            </a:r>
            <a:endParaRPr lang="en-US" dirty="0"/>
          </a:p>
          <a:p>
            <a:endParaRPr lang="en-US" dirty="0"/>
          </a:p>
        </p:txBody>
      </p:sp>
      <p:sp>
        <p:nvSpPr>
          <p:cNvPr id="5" name="Date Placeholder 4">
            <a:extLst>
              <a:ext uri="{FF2B5EF4-FFF2-40B4-BE49-F238E27FC236}">
                <a16:creationId xmlns:a16="http://schemas.microsoft.com/office/drawing/2014/main" id="{37882C4D-BA07-B44D-BA06-32F28B73D72F}"/>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B5474E12-01C1-2643-AD1F-09B430BB6DDF}"/>
              </a:ext>
            </a:extLst>
          </p:cNvPr>
          <p:cNvSpPr>
            <a:spLocks noGrp="1"/>
          </p:cNvSpPr>
          <p:nvPr>
            <p:ph type="sldNum" sz="quarter" idx="4"/>
          </p:nvPr>
        </p:nvSpPr>
        <p:spPr/>
        <p:txBody>
          <a:bodyPr/>
          <a:lstStyle/>
          <a:p>
            <a:fld id="{E9E0D846-2D6A-8643-B2BF-83884A821236}" type="slidenum">
              <a:rPr lang="en-US" smtClean="0"/>
              <a:pPr/>
              <a:t>11</a:t>
            </a:fld>
            <a:endParaRPr lang="en-US" dirty="0"/>
          </a:p>
        </p:txBody>
      </p:sp>
      <p:pic>
        <p:nvPicPr>
          <p:cNvPr id="8" name="Picture 7">
            <a:extLst>
              <a:ext uri="{FF2B5EF4-FFF2-40B4-BE49-F238E27FC236}">
                <a16:creationId xmlns:a16="http://schemas.microsoft.com/office/drawing/2014/main" id="{1B513558-4B8B-B147-AC67-2155547DF8C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892800" y="927339"/>
            <a:ext cx="5517322" cy="3615632"/>
          </a:xfrm>
          <a:prstGeom prst="rect">
            <a:avLst/>
          </a:prstGeom>
        </p:spPr>
      </p:pic>
    </p:spTree>
    <p:extLst>
      <p:ext uri="{BB962C8B-B14F-4D97-AF65-F5344CB8AC3E}">
        <p14:creationId xmlns:p14="http://schemas.microsoft.com/office/powerpoint/2010/main" val="764074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7EF2870-1885-A14C-80F6-F198B58B0ED5}"/>
              </a:ext>
            </a:extLst>
          </p:cNvPr>
          <p:cNvSpPr>
            <a:spLocks noGrp="1"/>
          </p:cNvSpPr>
          <p:nvPr>
            <p:ph type="title"/>
          </p:nvPr>
        </p:nvSpPr>
        <p:spPr/>
        <p:txBody>
          <a:bodyPr/>
          <a:lstStyle/>
          <a:p>
            <a:r>
              <a:rPr lang="en-CA" dirty="0"/>
              <a:t>Auto Regression Model (AR)</a:t>
            </a:r>
            <a:br>
              <a:rPr lang="en-US" dirty="0"/>
            </a:br>
            <a:endParaRPr lang="en-US" dirty="0"/>
          </a:p>
        </p:txBody>
      </p:sp>
      <p:sp>
        <p:nvSpPr>
          <p:cNvPr id="4" name="Content Placeholder 3">
            <a:extLst>
              <a:ext uri="{FF2B5EF4-FFF2-40B4-BE49-F238E27FC236}">
                <a16:creationId xmlns:a16="http://schemas.microsoft.com/office/drawing/2014/main" id="{BAB7EF5E-D9C0-1145-A249-7FE152164EC4}"/>
              </a:ext>
            </a:extLst>
          </p:cNvPr>
          <p:cNvSpPr>
            <a:spLocks noGrp="1"/>
          </p:cNvSpPr>
          <p:nvPr>
            <p:ph idx="1"/>
          </p:nvPr>
        </p:nvSpPr>
        <p:spPr>
          <a:xfrm>
            <a:off x="487297" y="1472184"/>
            <a:ext cx="5057159" cy="3152825"/>
          </a:xfrm>
        </p:spPr>
        <p:txBody>
          <a:bodyPr>
            <a:normAutofit/>
          </a:bodyPr>
          <a:lstStyle/>
          <a:p>
            <a:pPr>
              <a:buFont typeface="Wingdings" pitchFamily="2" charset="2"/>
              <a:buChar char="Ø"/>
            </a:pPr>
            <a:r>
              <a:rPr lang="en-US" dirty="0"/>
              <a:t>The forecasted crime rate is 16.70 and there is an 80% probability that the future observation's value will fall between the lower and upper bounds of [13.90,19.50]. </a:t>
            </a:r>
          </a:p>
          <a:p>
            <a:endParaRPr lang="en-US" dirty="0"/>
          </a:p>
          <a:p>
            <a:endParaRPr lang="en-US" dirty="0"/>
          </a:p>
          <a:p>
            <a:endParaRPr lang="en-US" dirty="0"/>
          </a:p>
        </p:txBody>
      </p:sp>
      <p:sp>
        <p:nvSpPr>
          <p:cNvPr id="5" name="Date Placeholder 4">
            <a:extLst>
              <a:ext uri="{FF2B5EF4-FFF2-40B4-BE49-F238E27FC236}">
                <a16:creationId xmlns:a16="http://schemas.microsoft.com/office/drawing/2014/main" id="{74995B55-8D31-1048-B9F8-2ACFFF5FD96C}"/>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B1ED1836-9E01-5E4B-A6BA-22BEE48433B5}"/>
              </a:ext>
            </a:extLst>
          </p:cNvPr>
          <p:cNvSpPr>
            <a:spLocks noGrp="1"/>
          </p:cNvSpPr>
          <p:nvPr>
            <p:ph type="sldNum" sz="quarter" idx="4"/>
          </p:nvPr>
        </p:nvSpPr>
        <p:spPr/>
        <p:txBody>
          <a:bodyPr/>
          <a:lstStyle/>
          <a:p>
            <a:fld id="{E9E0D846-2D6A-8643-B2BF-83884A821236}" type="slidenum">
              <a:rPr lang="en-US" smtClean="0"/>
              <a:pPr/>
              <a:t>12</a:t>
            </a:fld>
            <a:endParaRPr lang="en-US" dirty="0"/>
          </a:p>
        </p:txBody>
      </p:sp>
      <p:pic>
        <p:nvPicPr>
          <p:cNvPr id="9" name="Picture 8">
            <a:extLst>
              <a:ext uri="{FF2B5EF4-FFF2-40B4-BE49-F238E27FC236}">
                <a16:creationId xmlns:a16="http://schemas.microsoft.com/office/drawing/2014/main" id="{C11BE70D-828D-0543-B850-E0F786C8CD47}"/>
              </a:ext>
            </a:extLst>
          </p:cNvPr>
          <p:cNvPicPr/>
          <p:nvPr/>
        </p:nvPicPr>
        <p:blipFill rotWithShape="1">
          <a:blip r:embed="rId2" cstate="print">
            <a:extLst>
              <a:ext uri="{28A0092B-C50C-407E-A947-70E740481C1C}">
                <a14:useLocalDpi xmlns:a14="http://schemas.microsoft.com/office/drawing/2010/main" val="0"/>
              </a:ext>
            </a:extLst>
          </a:blip>
          <a:srcRect r="2022" b="3979"/>
          <a:stretch/>
        </p:blipFill>
        <p:spPr bwMode="auto">
          <a:xfrm>
            <a:off x="5544455" y="1317864"/>
            <a:ext cx="5945180" cy="369145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35496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7D71122-5014-9E4E-8ECF-16A0B5F71E3A}"/>
              </a:ext>
            </a:extLst>
          </p:cNvPr>
          <p:cNvSpPr>
            <a:spLocks noGrp="1"/>
          </p:cNvSpPr>
          <p:nvPr>
            <p:ph type="title"/>
          </p:nvPr>
        </p:nvSpPr>
        <p:spPr/>
        <p:txBody>
          <a:bodyPr/>
          <a:lstStyle/>
          <a:p>
            <a:r>
              <a:rPr lang="en-CA" dirty="0"/>
              <a:t>Models Comparison and Prediction</a:t>
            </a:r>
            <a:br>
              <a:rPr lang="en-US" dirty="0"/>
            </a:br>
            <a:endParaRPr lang="en-US" dirty="0"/>
          </a:p>
        </p:txBody>
      </p:sp>
      <p:sp>
        <p:nvSpPr>
          <p:cNvPr id="4" name="Content Placeholder 3">
            <a:extLst>
              <a:ext uri="{FF2B5EF4-FFF2-40B4-BE49-F238E27FC236}">
                <a16:creationId xmlns:a16="http://schemas.microsoft.com/office/drawing/2014/main" id="{13E5CBD1-9A20-BB42-9CD0-1D106D2C6260}"/>
              </a:ext>
            </a:extLst>
          </p:cNvPr>
          <p:cNvSpPr>
            <a:spLocks noGrp="1"/>
          </p:cNvSpPr>
          <p:nvPr>
            <p:ph idx="1"/>
          </p:nvPr>
        </p:nvSpPr>
        <p:spPr>
          <a:xfrm>
            <a:off x="487298" y="1472183"/>
            <a:ext cx="5746314" cy="2450460"/>
          </a:xfrm>
        </p:spPr>
        <p:txBody>
          <a:bodyPr>
            <a:normAutofit lnSpcReduction="10000"/>
          </a:bodyPr>
          <a:lstStyle/>
          <a:p>
            <a:pPr>
              <a:buFont typeface="Wingdings" pitchFamily="2" charset="2"/>
              <a:buChar char="Ø"/>
            </a:pPr>
            <a:r>
              <a:rPr lang="en-US" dirty="0"/>
              <a:t>T</a:t>
            </a:r>
            <a:r>
              <a:rPr lang="en-CA" dirty="0"/>
              <a:t>he timeseries (2014-2019) AR model was built and the crime rates of different neighbourhoods were forecasted for 2020. </a:t>
            </a:r>
          </a:p>
          <a:p>
            <a:pPr>
              <a:buFont typeface="Wingdings" pitchFamily="2" charset="2"/>
              <a:buChar char="Ø"/>
            </a:pPr>
            <a:endParaRPr lang="en-US" dirty="0"/>
          </a:p>
          <a:p>
            <a:pPr>
              <a:buFont typeface="Wingdings" pitchFamily="2" charset="2"/>
              <a:buChar char="Ø"/>
            </a:pPr>
            <a:r>
              <a:rPr lang="en-US" dirty="0"/>
              <a:t>AR shows better performance.</a:t>
            </a:r>
          </a:p>
        </p:txBody>
      </p:sp>
      <p:sp>
        <p:nvSpPr>
          <p:cNvPr id="5" name="Date Placeholder 4">
            <a:extLst>
              <a:ext uri="{FF2B5EF4-FFF2-40B4-BE49-F238E27FC236}">
                <a16:creationId xmlns:a16="http://schemas.microsoft.com/office/drawing/2014/main" id="{A8272A17-04A0-0444-AB80-43038E8F7D33}"/>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7A58C18D-B6D8-AA4B-8BC8-74B668D61C21}"/>
              </a:ext>
            </a:extLst>
          </p:cNvPr>
          <p:cNvSpPr>
            <a:spLocks noGrp="1"/>
          </p:cNvSpPr>
          <p:nvPr>
            <p:ph type="sldNum" sz="quarter" idx="4"/>
          </p:nvPr>
        </p:nvSpPr>
        <p:spPr/>
        <p:txBody>
          <a:bodyPr/>
          <a:lstStyle/>
          <a:p>
            <a:fld id="{E9E0D846-2D6A-8643-B2BF-83884A821236}" type="slidenum">
              <a:rPr lang="en-US" smtClean="0"/>
              <a:pPr/>
              <a:t>13</a:t>
            </a:fld>
            <a:endParaRPr lang="en-US" dirty="0"/>
          </a:p>
        </p:txBody>
      </p:sp>
      <p:graphicFrame>
        <p:nvGraphicFramePr>
          <p:cNvPr id="8" name="Table 7">
            <a:extLst>
              <a:ext uri="{FF2B5EF4-FFF2-40B4-BE49-F238E27FC236}">
                <a16:creationId xmlns:a16="http://schemas.microsoft.com/office/drawing/2014/main" id="{4034D4C9-331B-F740-AD32-F6670B989A11}"/>
              </a:ext>
            </a:extLst>
          </p:cNvPr>
          <p:cNvGraphicFramePr>
            <a:graphicFrameLocks noGrp="1"/>
          </p:cNvGraphicFramePr>
          <p:nvPr>
            <p:extLst>
              <p:ext uri="{D42A27DB-BD31-4B8C-83A1-F6EECF244321}">
                <p14:modId xmlns:p14="http://schemas.microsoft.com/office/powerpoint/2010/main" val="3763021025"/>
              </p:ext>
            </p:extLst>
          </p:nvPr>
        </p:nvGraphicFramePr>
        <p:xfrm>
          <a:off x="622851" y="4114082"/>
          <a:ext cx="5746314" cy="1438910"/>
        </p:xfrm>
        <a:graphic>
          <a:graphicData uri="http://schemas.openxmlformats.org/drawingml/2006/table">
            <a:tbl>
              <a:tblPr firstRow="1" firstCol="1" bandRow="1">
                <a:tableStyleId>{5C22544A-7EE6-4342-B048-85BDC9FD1C3A}</a:tableStyleId>
              </a:tblPr>
              <a:tblGrid>
                <a:gridCol w="1099928">
                  <a:extLst>
                    <a:ext uri="{9D8B030D-6E8A-4147-A177-3AD203B41FA5}">
                      <a16:colId xmlns:a16="http://schemas.microsoft.com/office/drawing/2014/main" val="3435920136"/>
                    </a:ext>
                  </a:extLst>
                </a:gridCol>
                <a:gridCol w="944457">
                  <a:extLst>
                    <a:ext uri="{9D8B030D-6E8A-4147-A177-3AD203B41FA5}">
                      <a16:colId xmlns:a16="http://schemas.microsoft.com/office/drawing/2014/main" val="3916752270"/>
                    </a:ext>
                  </a:extLst>
                </a:gridCol>
                <a:gridCol w="896714">
                  <a:extLst>
                    <a:ext uri="{9D8B030D-6E8A-4147-A177-3AD203B41FA5}">
                      <a16:colId xmlns:a16="http://schemas.microsoft.com/office/drawing/2014/main" val="115936691"/>
                    </a:ext>
                  </a:extLst>
                </a:gridCol>
                <a:gridCol w="944457">
                  <a:extLst>
                    <a:ext uri="{9D8B030D-6E8A-4147-A177-3AD203B41FA5}">
                      <a16:colId xmlns:a16="http://schemas.microsoft.com/office/drawing/2014/main" val="864573938"/>
                    </a:ext>
                  </a:extLst>
                </a:gridCol>
                <a:gridCol w="849583">
                  <a:extLst>
                    <a:ext uri="{9D8B030D-6E8A-4147-A177-3AD203B41FA5}">
                      <a16:colId xmlns:a16="http://schemas.microsoft.com/office/drawing/2014/main" val="535756108"/>
                    </a:ext>
                  </a:extLst>
                </a:gridCol>
                <a:gridCol w="1011175">
                  <a:extLst>
                    <a:ext uri="{9D8B030D-6E8A-4147-A177-3AD203B41FA5}">
                      <a16:colId xmlns:a16="http://schemas.microsoft.com/office/drawing/2014/main" val="198958025"/>
                    </a:ext>
                  </a:extLst>
                </a:gridCol>
              </a:tblGrid>
              <a:tr h="430530">
                <a:tc>
                  <a:txBody>
                    <a:bodyPr/>
                    <a:lstStyle/>
                    <a:p>
                      <a:pPr marL="0" marR="0">
                        <a:lnSpc>
                          <a:spcPct val="107000"/>
                        </a:lnSpc>
                        <a:spcBef>
                          <a:spcPts val="0"/>
                        </a:spcBef>
                        <a:spcAft>
                          <a:spcPts val="1000"/>
                        </a:spcAft>
                      </a:pPr>
                      <a:r>
                        <a:rPr lang="en-CA" sz="1100" dirty="0">
                          <a:effectLst/>
                        </a:rPr>
                        <a:t>Measurements</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a:effectLst/>
                        </a:rPr>
                        <a:t>RMSE</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a:effectLst/>
                        </a:rPr>
                        <a:t>MAE</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dirty="0">
                          <a:effectLst/>
                        </a:rPr>
                        <a:t>MAPE</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a:effectLst/>
                        </a:rPr>
                        <a:t>MASE</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000">
                          <a:effectLst/>
                        </a:rPr>
                        <a:t>Elapsed Time</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51293752"/>
                  </a:ext>
                </a:extLst>
              </a:tr>
              <a:tr h="424180">
                <a:tc>
                  <a:txBody>
                    <a:bodyPr/>
                    <a:lstStyle/>
                    <a:p>
                      <a:pPr marL="0" marR="0">
                        <a:lnSpc>
                          <a:spcPct val="107000"/>
                        </a:lnSpc>
                        <a:spcBef>
                          <a:spcPts val="0"/>
                        </a:spcBef>
                        <a:spcAft>
                          <a:spcPts val="1000"/>
                        </a:spcAft>
                      </a:pPr>
                      <a:r>
                        <a:rPr lang="en-CA" sz="1000" b="1" dirty="0">
                          <a:solidFill>
                            <a:srgbClr val="00B050"/>
                          </a:solidFill>
                          <a:effectLst/>
                        </a:rPr>
                        <a:t>AR</a:t>
                      </a:r>
                      <a:endParaRPr lang="en-US" sz="1100" b="1"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a:solidFill>
                            <a:srgbClr val="00B050"/>
                          </a:solidFill>
                          <a:effectLst/>
                        </a:rPr>
                        <a:t>2.18</a:t>
                      </a:r>
                      <a:endParaRPr lang="en-US" sz="1100" b="1">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solidFill>
                            <a:srgbClr val="00B050"/>
                          </a:solidFill>
                          <a:effectLst/>
                        </a:rPr>
                        <a:t>1.85</a:t>
                      </a:r>
                      <a:endParaRPr lang="en-US" sz="1100" b="1"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a:solidFill>
                            <a:srgbClr val="00B050"/>
                          </a:solidFill>
                          <a:effectLst/>
                        </a:rPr>
                        <a:t>11.63</a:t>
                      </a:r>
                      <a:endParaRPr lang="en-US" sz="1100" b="1">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a:solidFill>
                            <a:srgbClr val="00B050"/>
                          </a:solidFill>
                          <a:effectLst/>
                        </a:rPr>
                        <a:t>0.54</a:t>
                      </a:r>
                      <a:endParaRPr lang="en-US" sz="1100" b="1">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solidFill>
                            <a:srgbClr val="00B050"/>
                          </a:solidFill>
                          <a:effectLst/>
                        </a:rPr>
                        <a:t>0.05</a:t>
                      </a:r>
                      <a:endParaRPr lang="en-US" sz="1100" b="1" dirty="0">
                        <a:solidFill>
                          <a:srgbClr val="00B050"/>
                        </a:solidFill>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474744855"/>
                  </a:ext>
                </a:extLst>
              </a:tr>
              <a:tr h="292100">
                <a:tc>
                  <a:txBody>
                    <a:bodyPr/>
                    <a:lstStyle/>
                    <a:p>
                      <a:pPr marL="0" marR="0">
                        <a:lnSpc>
                          <a:spcPct val="107000"/>
                        </a:lnSpc>
                        <a:spcBef>
                          <a:spcPts val="0"/>
                        </a:spcBef>
                        <a:spcAft>
                          <a:spcPts val="1000"/>
                        </a:spcAft>
                      </a:pPr>
                      <a:r>
                        <a:rPr lang="en-CA" sz="1000">
                          <a:effectLst/>
                        </a:rPr>
                        <a:t>KNN</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3.10</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2.75</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17.49</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1.42</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0.006</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33222870"/>
                  </a:ext>
                </a:extLst>
              </a:tr>
              <a:tr h="292100">
                <a:tc>
                  <a:txBody>
                    <a:bodyPr/>
                    <a:lstStyle/>
                    <a:p>
                      <a:pPr marL="0" marR="0">
                        <a:lnSpc>
                          <a:spcPct val="107000"/>
                        </a:lnSpc>
                        <a:spcBef>
                          <a:spcPts val="0"/>
                        </a:spcBef>
                        <a:spcAft>
                          <a:spcPts val="1000"/>
                        </a:spcAft>
                      </a:pPr>
                      <a:r>
                        <a:rPr lang="en-CA" sz="1000">
                          <a:effectLst/>
                        </a:rPr>
                        <a:t>SMA</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17.2</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3.26</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0.21</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0.99</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0.09</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60492257"/>
                  </a:ext>
                </a:extLst>
              </a:tr>
            </a:tbl>
          </a:graphicData>
        </a:graphic>
      </p:graphicFrame>
      <p:pic>
        <p:nvPicPr>
          <p:cNvPr id="9" name="Picture 8">
            <a:extLst>
              <a:ext uri="{FF2B5EF4-FFF2-40B4-BE49-F238E27FC236}">
                <a16:creationId xmlns:a16="http://schemas.microsoft.com/office/drawing/2014/main" id="{37822450-7131-5344-A90D-96A35D0B4010}"/>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369165" y="1016791"/>
            <a:ext cx="5265540" cy="3375587"/>
          </a:xfrm>
          <a:prstGeom prst="rect">
            <a:avLst/>
          </a:prstGeom>
        </p:spPr>
      </p:pic>
    </p:spTree>
    <p:extLst>
      <p:ext uri="{BB962C8B-B14F-4D97-AF65-F5344CB8AC3E}">
        <p14:creationId xmlns:p14="http://schemas.microsoft.com/office/powerpoint/2010/main" val="6696380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EC0383-7AD2-8A49-A100-3DFE87A4EC62}"/>
              </a:ext>
            </a:extLst>
          </p:cNvPr>
          <p:cNvSpPr>
            <a:spLocks noGrp="1"/>
          </p:cNvSpPr>
          <p:nvPr>
            <p:ph type="title"/>
          </p:nvPr>
        </p:nvSpPr>
        <p:spPr/>
        <p:txBody>
          <a:bodyPr/>
          <a:lstStyle/>
          <a:p>
            <a:r>
              <a:rPr lang="en-US" dirty="0"/>
              <a:t>Results</a:t>
            </a:r>
          </a:p>
        </p:txBody>
      </p:sp>
      <p:sp>
        <p:nvSpPr>
          <p:cNvPr id="4" name="Content Placeholder 3">
            <a:extLst>
              <a:ext uri="{FF2B5EF4-FFF2-40B4-BE49-F238E27FC236}">
                <a16:creationId xmlns:a16="http://schemas.microsoft.com/office/drawing/2014/main" id="{7B3F581A-145A-B946-BC35-E4E11F5D4059}"/>
              </a:ext>
            </a:extLst>
          </p:cNvPr>
          <p:cNvSpPr>
            <a:spLocks noGrp="1"/>
          </p:cNvSpPr>
          <p:nvPr>
            <p:ph idx="1"/>
          </p:nvPr>
        </p:nvSpPr>
        <p:spPr>
          <a:xfrm>
            <a:off x="487297" y="1038553"/>
            <a:ext cx="4309987" cy="4877338"/>
          </a:xfrm>
        </p:spPr>
        <p:txBody>
          <a:bodyPr>
            <a:noAutofit/>
          </a:bodyPr>
          <a:lstStyle/>
          <a:p>
            <a:pPr>
              <a:buFont typeface="Wingdings" pitchFamily="2" charset="2"/>
              <a:buChar char="Ø"/>
            </a:pPr>
            <a:r>
              <a:rPr lang="en-US" sz="2000" dirty="0"/>
              <a:t>How the crime rate and safety of neighborhoods evolve in near future?</a:t>
            </a:r>
          </a:p>
          <a:p>
            <a:pPr marL="0" indent="0">
              <a:buNone/>
            </a:pPr>
            <a:endParaRPr lang="en-US" sz="2000" dirty="0"/>
          </a:p>
          <a:p>
            <a:pPr>
              <a:buFont typeface="Wingdings" pitchFamily="2" charset="2"/>
              <a:buChar char="Ø"/>
            </a:pPr>
            <a:r>
              <a:rPr lang="en-CA" sz="2000" dirty="0"/>
              <a:t>Toronto safe regions (Green zone) such as Bedford Park, Dorset Park, East End-Danforth, Kenedy Park, Parkwoods-Donalda, Trinity-</a:t>
            </a:r>
            <a:r>
              <a:rPr lang="en-CA" sz="2000" dirty="0" err="1"/>
              <a:t>Bellwoods</a:t>
            </a:r>
            <a:r>
              <a:rPr lang="en-CA" sz="2000" dirty="0"/>
              <a:t>, and Weston moved to the middle class (Orange zone). </a:t>
            </a:r>
          </a:p>
          <a:p>
            <a:pPr>
              <a:buFont typeface="Wingdings" pitchFamily="2" charset="2"/>
              <a:buChar char="Ø"/>
            </a:pPr>
            <a:endParaRPr lang="en-CA" sz="2000" dirty="0"/>
          </a:p>
          <a:p>
            <a:pPr>
              <a:buFont typeface="Wingdings" pitchFamily="2" charset="2"/>
              <a:buChar char="Ø"/>
            </a:pPr>
            <a:r>
              <a:rPr lang="en-CA" sz="2000" dirty="0"/>
              <a:t>Neighbourhoods such as Downsview-Roding-CFB, Islington-City Centre West, York University Heights joined the crime hotspots of the city (Red class) from the orange zone.</a:t>
            </a:r>
            <a:r>
              <a:rPr lang="en-US" sz="2000" dirty="0"/>
              <a:t> </a:t>
            </a:r>
          </a:p>
        </p:txBody>
      </p:sp>
      <p:sp>
        <p:nvSpPr>
          <p:cNvPr id="5" name="Date Placeholder 4">
            <a:extLst>
              <a:ext uri="{FF2B5EF4-FFF2-40B4-BE49-F238E27FC236}">
                <a16:creationId xmlns:a16="http://schemas.microsoft.com/office/drawing/2014/main" id="{CE77F84E-2229-C848-A270-B86BE12454DE}"/>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2DEE13CC-5ABC-234D-B71E-94357923C522}"/>
              </a:ext>
            </a:extLst>
          </p:cNvPr>
          <p:cNvSpPr>
            <a:spLocks noGrp="1"/>
          </p:cNvSpPr>
          <p:nvPr>
            <p:ph type="sldNum" sz="quarter" idx="4"/>
          </p:nvPr>
        </p:nvSpPr>
        <p:spPr/>
        <p:txBody>
          <a:bodyPr/>
          <a:lstStyle/>
          <a:p>
            <a:fld id="{E9E0D846-2D6A-8643-B2BF-83884A821236}" type="slidenum">
              <a:rPr lang="en-US" smtClean="0"/>
              <a:pPr/>
              <a:t>14</a:t>
            </a:fld>
            <a:endParaRPr lang="en-US" dirty="0"/>
          </a:p>
        </p:txBody>
      </p:sp>
      <p:pic>
        <p:nvPicPr>
          <p:cNvPr id="12" name="Picture 11">
            <a:extLst>
              <a:ext uri="{FF2B5EF4-FFF2-40B4-BE49-F238E27FC236}">
                <a16:creationId xmlns:a16="http://schemas.microsoft.com/office/drawing/2014/main" id="{835752D2-2CA2-DB40-B91C-F4CF6272BFBD}"/>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797284" y="1472183"/>
            <a:ext cx="7103167" cy="3788930"/>
          </a:xfrm>
          <a:prstGeom prst="rect">
            <a:avLst/>
          </a:prstGeom>
        </p:spPr>
      </p:pic>
    </p:spTree>
    <p:extLst>
      <p:ext uri="{BB962C8B-B14F-4D97-AF65-F5344CB8AC3E}">
        <p14:creationId xmlns:p14="http://schemas.microsoft.com/office/powerpoint/2010/main" val="4695866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F9C0E6B-EB97-BC4F-9A92-461904666362}"/>
              </a:ext>
            </a:extLst>
          </p:cNvPr>
          <p:cNvSpPr>
            <a:spLocks noGrp="1"/>
          </p:cNvSpPr>
          <p:nvPr>
            <p:ph type="title"/>
          </p:nvPr>
        </p:nvSpPr>
        <p:spPr/>
        <p:txBody>
          <a:bodyPr/>
          <a:lstStyle/>
          <a:p>
            <a:r>
              <a:rPr lang="en-CA" dirty="0"/>
              <a:t>Conclusion &amp; Recommendation</a:t>
            </a:r>
            <a:br>
              <a:rPr lang="en-US" dirty="0"/>
            </a:br>
            <a:endParaRPr lang="en-US" dirty="0"/>
          </a:p>
        </p:txBody>
      </p:sp>
      <p:sp>
        <p:nvSpPr>
          <p:cNvPr id="4" name="Content Placeholder 3">
            <a:extLst>
              <a:ext uri="{FF2B5EF4-FFF2-40B4-BE49-F238E27FC236}">
                <a16:creationId xmlns:a16="http://schemas.microsoft.com/office/drawing/2014/main" id="{610F0AC4-0077-2D4A-AC26-0BA424492742}"/>
              </a:ext>
            </a:extLst>
          </p:cNvPr>
          <p:cNvSpPr>
            <a:spLocks noGrp="1"/>
          </p:cNvSpPr>
          <p:nvPr>
            <p:ph idx="1"/>
          </p:nvPr>
        </p:nvSpPr>
        <p:spPr>
          <a:xfrm>
            <a:off x="487297" y="943574"/>
            <a:ext cx="11247269" cy="5027735"/>
          </a:xfrm>
        </p:spPr>
        <p:txBody>
          <a:bodyPr>
            <a:normAutofit fontScale="47500" lnSpcReduction="20000"/>
          </a:bodyPr>
          <a:lstStyle/>
          <a:p>
            <a:r>
              <a:rPr lang="en-CA" sz="3300" dirty="0"/>
              <a:t>The Toronto police department has made the </a:t>
            </a:r>
            <a:r>
              <a:rPr lang="en-US" sz="3300" dirty="0"/>
              <a:t>Major Crime Indicator (MCI) dataset available to the public. This project analyses the crime rate of Toronto regions based on the MCI data to answer </a:t>
            </a:r>
            <a:r>
              <a:rPr lang="en-CA" sz="3300" dirty="0"/>
              <a:t>two main questions: the current safety of the city and the projected safety of different regions in future. </a:t>
            </a:r>
          </a:p>
          <a:p>
            <a:endParaRPr lang="en-CA" sz="3300" dirty="0"/>
          </a:p>
          <a:p>
            <a:r>
              <a:rPr lang="en-CA" sz="3300" dirty="0"/>
              <a:t>One of the main objectives of this research is to provide the user with a simple, compact, and scientific measure of safety based on the MCI data, without the need to constantly browse and compare various crime rates in different areas</a:t>
            </a:r>
            <a:r>
              <a:rPr lang="en-US" sz="3300" dirty="0"/>
              <a:t>. </a:t>
            </a:r>
            <a:r>
              <a:rPr lang="en-CA" sz="3300" dirty="0"/>
              <a:t>PCA and K-means clustering are the techniques that were employed to achieve this goal. </a:t>
            </a:r>
          </a:p>
          <a:p>
            <a:endParaRPr lang="en-CA" sz="3300" dirty="0"/>
          </a:p>
          <a:p>
            <a:r>
              <a:rPr lang="en-CA" sz="3300" dirty="0"/>
              <a:t>The second goal of this research is to forecast crime rates. Timeseries forecasting using three different regression models were used and accuracy of the models were compared. The AR shows a better accuracy in crime rate timeseries forecasting comparing to the other models. The AR model analyses past crime activities which occurred in Toronto regions and predicts the future crime rate of those regions. </a:t>
            </a:r>
          </a:p>
          <a:p>
            <a:pPr marL="0" indent="0">
              <a:buNone/>
            </a:pPr>
            <a:endParaRPr lang="en-CA" sz="3300" dirty="0"/>
          </a:p>
          <a:p>
            <a:r>
              <a:rPr lang="en-CA" sz="3300" dirty="0"/>
              <a:t>The recommendation to the Toronto police department and the city authorities is to watch neighbourhoods with forecasted high crime rates more in order to decrease the crime rate and improve the safety of the city. Also, publishing these ML results to the public by police department helps the citizens to be more aware of the crimes rates in the area that they live in or work. </a:t>
            </a:r>
          </a:p>
          <a:p>
            <a:pPr marL="0" indent="0">
              <a:buNone/>
            </a:pPr>
            <a:endParaRPr lang="en-US" sz="3300" dirty="0"/>
          </a:p>
          <a:p>
            <a:r>
              <a:rPr lang="en-CA" sz="3300" dirty="0"/>
              <a:t>Research limitations and future works: </a:t>
            </a:r>
          </a:p>
          <a:p>
            <a:pPr lvl="1"/>
            <a:r>
              <a:rPr lang="en-CA" dirty="0"/>
              <a:t>MCI data only provides crime rate since 2014. As more data becomes available, better calibration and forecasting precision can be achieved.  </a:t>
            </a:r>
          </a:p>
          <a:p>
            <a:pPr lvl="1"/>
            <a:r>
              <a:rPr lang="en-US" dirty="0"/>
              <a:t>Forecasting methods only consider previous year crime rates. This can be improved by adding more variables such as regions population, employment rate, family income, etc.</a:t>
            </a:r>
          </a:p>
          <a:p>
            <a:pPr marL="226800" lvl="1" indent="0">
              <a:buNone/>
            </a:pPr>
            <a:endParaRPr lang="en-US" dirty="0"/>
          </a:p>
          <a:p>
            <a:endParaRPr lang="en-US" dirty="0"/>
          </a:p>
        </p:txBody>
      </p:sp>
      <p:sp>
        <p:nvSpPr>
          <p:cNvPr id="5" name="Date Placeholder 4">
            <a:extLst>
              <a:ext uri="{FF2B5EF4-FFF2-40B4-BE49-F238E27FC236}">
                <a16:creationId xmlns:a16="http://schemas.microsoft.com/office/drawing/2014/main" id="{BBE12244-39E1-6A4C-8404-2B5FFB30671D}"/>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BB40EFA1-7223-0F4F-9965-95A027197DCF}"/>
              </a:ext>
            </a:extLst>
          </p:cNvPr>
          <p:cNvSpPr>
            <a:spLocks noGrp="1"/>
          </p:cNvSpPr>
          <p:nvPr>
            <p:ph type="sldNum" sz="quarter" idx="4"/>
          </p:nvPr>
        </p:nvSpPr>
        <p:spPr/>
        <p:txBody>
          <a:bodyPr/>
          <a:lstStyle/>
          <a:p>
            <a:fld id="{E9E0D846-2D6A-8643-B2BF-83884A821236}" type="slidenum">
              <a:rPr lang="en-US" smtClean="0"/>
              <a:pPr/>
              <a:t>15</a:t>
            </a:fld>
            <a:endParaRPr lang="en-US" dirty="0"/>
          </a:p>
        </p:txBody>
      </p:sp>
    </p:spTree>
    <p:extLst>
      <p:ext uri="{BB962C8B-B14F-4D97-AF65-F5344CB8AC3E}">
        <p14:creationId xmlns:p14="http://schemas.microsoft.com/office/powerpoint/2010/main" val="23468357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2597425" y="2729948"/>
            <a:ext cx="6054331" cy="2728477"/>
          </a:xfrm>
        </p:spPr>
        <p:txBody>
          <a:bodyPr/>
          <a:lstStyle/>
          <a:p>
            <a:pPr algn="ctr"/>
            <a:r>
              <a:rPr lang="en-US" dirty="0">
                <a:solidFill>
                  <a:schemeClr val="tx2"/>
                </a:solidFill>
              </a:rPr>
              <a:t>Thank You!</a:t>
            </a:r>
          </a:p>
        </p:txBody>
      </p:sp>
      <p:sp>
        <p:nvSpPr>
          <p:cNvPr id="2" name="Date Placeholder 1">
            <a:extLst>
              <a:ext uri="{FF2B5EF4-FFF2-40B4-BE49-F238E27FC236}">
                <a16:creationId xmlns:a16="http://schemas.microsoft.com/office/drawing/2014/main" id="{7A8CE97A-B830-453E-9383-B579CF39DB39}"/>
              </a:ext>
            </a:extLst>
          </p:cNvPr>
          <p:cNvSpPr>
            <a:spLocks noGrp="1"/>
          </p:cNvSpPr>
          <p:nvPr>
            <p:ph type="dt" sz="half" idx="2"/>
          </p:nvPr>
        </p:nvSpPr>
        <p:spPr/>
        <p:txBody>
          <a:bodyPr/>
          <a:lstStyle/>
          <a:p>
            <a:r>
              <a:rPr lang="en-CA" dirty="0"/>
              <a:t>August 9, 2020    |</a:t>
            </a:r>
            <a:endParaRPr lang="en-US" dirty="0"/>
          </a:p>
        </p:txBody>
      </p:sp>
      <p:sp>
        <p:nvSpPr>
          <p:cNvPr id="4" name="Slide Number Placeholder 3">
            <a:extLst>
              <a:ext uri="{FF2B5EF4-FFF2-40B4-BE49-F238E27FC236}">
                <a16:creationId xmlns:a16="http://schemas.microsoft.com/office/drawing/2014/main" id="{01D5361E-E655-410A-9B03-A222C0DCBC2B}"/>
              </a:ext>
            </a:extLst>
          </p:cNvPr>
          <p:cNvSpPr>
            <a:spLocks noGrp="1"/>
          </p:cNvSpPr>
          <p:nvPr>
            <p:ph type="sldNum" sz="quarter" idx="4"/>
          </p:nvPr>
        </p:nvSpPr>
        <p:spPr/>
        <p:txBody>
          <a:bodyPr/>
          <a:lstStyle/>
          <a:p>
            <a:fld id="{E1497D35-93D5-5047-9160-8F9C97C9D015}" type="slidenum">
              <a:rPr lang="en-US" smtClean="0"/>
              <a:pPr/>
              <a:t>16</a:t>
            </a:fld>
            <a:endParaRPr lang="en-US" dirty="0"/>
          </a:p>
        </p:txBody>
      </p:sp>
    </p:spTree>
    <p:extLst>
      <p:ext uri="{BB962C8B-B14F-4D97-AF65-F5344CB8AC3E}">
        <p14:creationId xmlns:p14="http://schemas.microsoft.com/office/powerpoint/2010/main" val="20585792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7AE8C0-787A-694F-9E42-DA534C3649E7}"/>
              </a:ext>
            </a:extLst>
          </p:cNvPr>
          <p:cNvSpPr>
            <a:spLocks noGrp="1"/>
          </p:cNvSpPr>
          <p:nvPr>
            <p:ph type="title"/>
          </p:nvPr>
        </p:nvSpPr>
        <p:spPr/>
        <p:txBody>
          <a:bodyPr/>
          <a:lstStyle/>
          <a:p>
            <a:r>
              <a:rPr lang="en-US" dirty="0"/>
              <a:t>Questions </a:t>
            </a:r>
          </a:p>
        </p:txBody>
      </p:sp>
      <p:sp>
        <p:nvSpPr>
          <p:cNvPr id="4" name="Content Placeholder 3">
            <a:extLst>
              <a:ext uri="{FF2B5EF4-FFF2-40B4-BE49-F238E27FC236}">
                <a16:creationId xmlns:a16="http://schemas.microsoft.com/office/drawing/2014/main" id="{9E5726C6-11E4-0C40-BE34-57B780E1E736}"/>
              </a:ext>
            </a:extLst>
          </p:cNvPr>
          <p:cNvSpPr>
            <a:spLocks noGrp="1"/>
          </p:cNvSpPr>
          <p:nvPr>
            <p:ph idx="1"/>
          </p:nvPr>
        </p:nvSpPr>
        <p:spPr>
          <a:xfrm>
            <a:off x="487296" y="1033670"/>
            <a:ext cx="11256825" cy="4651153"/>
          </a:xfrm>
        </p:spPr>
        <p:txBody>
          <a:bodyPr/>
          <a:lstStyle/>
          <a:p>
            <a:pPr>
              <a:buFont typeface="Wingdings" pitchFamily="2" charset="2"/>
              <a:buChar char="Ø"/>
            </a:pPr>
            <a:r>
              <a:rPr lang="en-US" dirty="0">
                <a:solidFill>
                  <a:schemeClr val="accent1">
                    <a:lumMod val="50000"/>
                    <a:lumOff val="50000"/>
                  </a:schemeClr>
                </a:solidFill>
              </a:rPr>
              <a:t>Do you know the safety of the Toronto region you live in?</a:t>
            </a:r>
          </a:p>
          <a:p>
            <a:r>
              <a:rPr lang="en-US" dirty="0"/>
              <a:t>This research provides a new scientific way to measure the crime rate of Toronto regions using PCA and clustering techniques.</a:t>
            </a:r>
          </a:p>
          <a:p>
            <a:endParaRPr lang="en-US" dirty="0"/>
          </a:p>
          <a:p>
            <a:pPr>
              <a:buFont typeface="Wingdings" pitchFamily="2" charset="2"/>
              <a:buChar char="Ø"/>
            </a:pPr>
            <a:r>
              <a:rPr lang="en-US" dirty="0">
                <a:solidFill>
                  <a:schemeClr val="accent1">
                    <a:lumMod val="50000"/>
                    <a:lumOff val="50000"/>
                  </a:schemeClr>
                </a:solidFill>
              </a:rPr>
              <a:t>Do you know how the safety of your neighborhood will be in future? How data science can help to detect emerging crime hotspots?</a:t>
            </a:r>
          </a:p>
          <a:p>
            <a:r>
              <a:rPr lang="en-US" dirty="0"/>
              <a:t>This research uses timeseries regression models to project the future crime rate of Toronto regions.</a:t>
            </a:r>
          </a:p>
          <a:p>
            <a:pPr marL="0" indent="0">
              <a:buNone/>
            </a:pPr>
            <a:endParaRPr lang="en-US" sz="2800" dirty="0"/>
          </a:p>
          <a:p>
            <a:endParaRPr lang="en-US" dirty="0"/>
          </a:p>
        </p:txBody>
      </p:sp>
      <p:sp>
        <p:nvSpPr>
          <p:cNvPr id="5" name="Date Placeholder 4">
            <a:extLst>
              <a:ext uri="{FF2B5EF4-FFF2-40B4-BE49-F238E27FC236}">
                <a16:creationId xmlns:a16="http://schemas.microsoft.com/office/drawing/2014/main" id="{425C3C1C-110E-EB4B-B0CA-8A6ECB093C8B}"/>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307A33B7-A2B7-1A47-84BA-919416F41E91}"/>
              </a:ext>
            </a:extLst>
          </p:cNvPr>
          <p:cNvSpPr>
            <a:spLocks noGrp="1"/>
          </p:cNvSpPr>
          <p:nvPr>
            <p:ph type="sldNum" sz="quarter" idx="4"/>
          </p:nvPr>
        </p:nvSpPr>
        <p:spPr/>
        <p:txBody>
          <a:bodyPr/>
          <a:lstStyle/>
          <a:p>
            <a:fld id="{E9E0D846-2D6A-8643-B2BF-83884A821236}" type="slidenum">
              <a:rPr lang="en-US" smtClean="0"/>
              <a:pPr/>
              <a:t>2</a:t>
            </a:fld>
            <a:endParaRPr lang="en-US" dirty="0"/>
          </a:p>
        </p:txBody>
      </p:sp>
    </p:spTree>
    <p:extLst>
      <p:ext uri="{BB962C8B-B14F-4D97-AF65-F5344CB8AC3E}">
        <p14:creationId xmlns:p14="http://schemas.microsoft.com/office/powerpoint/2010/main" val="14650915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CA" dirty="0"/>
              <a:t>Major Crime Indicator (MCI) Dataset</a:t>
            </a:r>
            <a:endParaRPr lang="en-US" dirty="0"/>
          </a:p>
        </p:txBody>
      </p:sp>
      <p:sp>
        <p:nvSpPr>
          <p:cNvPr id="5" name="Date Placeholder 4"/>
          <p:cNvSpPr>
            <a:spLocks noGrp="1"/>
          </p:cNvSpPr>
          <p:nvPr>
            <p:ph type="dt" sz="half" idx="2"/>
          </p:nvPr>
        </p:nvSpPr>
        <p:spPr/>
        <p:txBody>
          <a:bodyPr/>
          <a:lstStyle/>
          <a:p>
            <a:r>
              <a:rPr lang="en-CA" dirty="0"/>
              <a:t>August 9, 2020     |</a:t>
            </a:r>
            <a:endParaRPr lang="en-US" dirty="0"/>
          </a:p>
        </p:txBody>
      </p:sp>
      <p:sp>
        <p:nvSpPr>
          <p:cNvPr id="6" name="Slide Number Placeholder 5"/>
          <p:cNvSpPr>
            <a:spLocks noGrp="1"/>
          </p:cNvSpPr>
          <p:nvPr>
            <p:ph type="sldNum" sz="quarter" idx="4"/>
          </p:nvPr>
        </p:nvSpPr>
        <p:spPr/>
        <p:txBody>
          <a:bodyPr/>
          <a:lstStyle/>
          <a:p>
            <a:fld id="{E9E0D846-2D6A-8643-B2BF-83884A821236}" type="slidenum">
              <a:rPr lang="en-US" smtClean="0"/>
              <a:pPr/>
              <a:t>3</a:t>
            </a:fld>
            <a:endParaRPr lang="en-US" dirty="0"/>
          </a:p>
        </p:txBody>
      </p:sp>
      <p:sp>
        <p:nvSpPr>
          <p:cNvPr id="10" name="Content Placeholder 9">
            <a:extLst>
              <a:ext uri="{FF2B5EF4-FFF2-40B4-BE49-F238E27FC236}">
                <a16:creationId xmlns:a16="http://schemas.microsoft.com/office/drawing/2014/main" id="{5072D32E-95BC-6F4A-B45F-1965CEE5E84C}"/>
              </a:ext>
            </a:extLst>
          </p:cNvPr>
          <p:cNvSpPr>
            <a:spLocks noGrp="1"/>
          </p:cNvSpPr>
          <p:nvPr>
            <p:ph idx="1"/>
          </p:nvPr>
        </p:nvSpPr>
        <p:spPr>
          <a:xfrm>
            <a:off x="487296" y="1472184"/>
            <a:ext cx="5440538" cy="4341594"/>
          </a:xfrm>
        </p:spPr>
        <p:txBody>
          <a:bodyPr/>
          <a:lstStyle/>
          <a:p>
            <a:pPr>
              <a:buFont typeface="Wingdings" pitchFamily="2" charset="2"/>
              <a:buChar char="Ø"/>
            </a:pPr>
            <a:r>
              <a:rPr lang="en-CA" dirty="0"/>
              <a:t>MCI dataset shows 5 main categories of crime types for the city of Toronto</a:t>
            </a:r>
            <a:r>
              <a:rPr lang="en-US" dirty="0"/>
              <a:t>.</a:t>
            </a:r>
          </a:p>
          <a:p>
            <a:pPr>
              <a:buFont typeface="Wingdings" pitchFamily="2" charset="2"/>
              <a:buChar char="Ø"/>
            </a:pPr>
            <a:r>
              <a:rPr lang="en-US" dirty="0"/>
              <a:t>The dataset consists of 206,435 crime records. </a:t>
            </a:r>
            <a:endParaRPr lang="en-CA" dirty="0"/>
          </a:p>
          <a:p>
            <a:pPr>
              <a:buFont typeface="Wingdings" pitchFamily="2" charset="2"/>
              <a:buChar char="Ø"/>
            </a:pPr>
            <a:r>
              <a:rPr lang="en-CA" dirty="0"/>
              <a:t>Assault, auto theft, and break and enter are dramatically increasing each year while other factors are steadier. </a:t>
            </a:r>
          </a:p>
          <a:p>
            <a:pPr>
              <a:buFont typeface="Wingdings" pitchFamily="2" charset="2"/>
              <a:buChar char="Ø"/>
            </a:pPr>
            <a:r>
              <a:rPr lang="en-CA" dirty="0"/>
              <a:t>Assault has been the dominant crime during in the past few years.</a:t>
            </a:r>
            <a:endParaRPr lang="en-US" dirty="0"/>
          </a:p>
          <a:p>
            <a:endParaRPr lang="en-US" dirty="0"/>
          </a:p>
        </p:txBody>
      </p:sp>
      <p:pic>
        <p:nvPicPr>
          <p:cNvPr id="13" name="Picture 12">
            <a:extLst>
              <a:ext uri="{FF2B5EF4-FFF2-40B4-BE49-F238E27FC236}">
                <a16:creationId xmlns:a16="http://schemas.microsoft.com/office/drawing/2014/main" id="{90940EF1-4CC5-C44E-8E55-9682103497E6}"/>
              </a:ext>
            </a:extLst>
          </p:cNvPr>
          <p:cNvPicPr/>
          <p:nvPr/>
        </p:nvPicPr>
        <p:blipFill>
          <a:blip r:embed="rId2"/>
          <a:stretch>
            <a:fillRect/>
          </a:stretch>
        </p:blipFill>
        <p:spPr>
          <a:xfrm>
            <a:off x="5970427" y="1558821"/>
            <a:ext cx="5773695" cy="4168320"/>
          </a:xfrm>
          <a:prstGeom prst="rect">
            <a:avLst/>
          </a:prstGeom>
        </p:spPr>
      </p:pic>
    </p:spTree>
    <p:extLst>
      <p:ext uri="{BB962C8B-B14F-4D97-AF65-F5344CB8AC3E}">
        <p14:creationId xmlns:p14="http://schemas.microsoft.com/office/powerpoint/2010/main" val="1560331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CA" dirty="0"/>
              <a:t>Dataset Attributes</a:t>
            </a:r>
            <a:br>
              <a:rPr lang="en-US" dirty="0"/>
            </a:br>
            <a:endParaRPr lang="en-US" dirty="0"/>
          </a:p>
        </p:txBody>
      </p:sp>
      <p:sp>
        <p:nvSpPr>
          <p:cNvPr id="4" name="Content Placeholder 3"/>
          <p:cNvSpPr>
            <a:spLocks noGrp="1"/>
          </p:cNvSpPr>
          <p:nvPr>
            <p:ph idx="1"/>
          </p:nvPr>
        </p:nvSpPr>
        <p:spPr/>
        <p:txBody>
          <a:bodyPr/>
          <a:lstStyle/>
          <a:p>
            <a:pPr>
              <a:buFont typeface="Wingdings" pitchFamily="2" charset="2"/>
              <a:buChar char="Ø"/>
            </a:pPr>
            <a:r>
              <a:rPr lang="en-CA" dirty="0"/>
              <a:t>Occurrence year </a:t>
            </a:r>
          </a:p>
          <a:p>
            <a:pPr>
              <a:buFont typeface="Wingdings" pitchFamily="2" charset="2"/>
              <a:buChar char="Ø"/>
            </a:pPr>
            <a:r>
              <a:rPr lang="en-CA" dirty="0"/>
              <a:t>Occurrence month</a:t>
            </a:r>
          </a:p>
          <a:p>
            <a:pPr>
              <a:buFont typeface="Wingdings" pitchFamily="2" charset="2"/>
              <a:buChar char="Ø"/>
            </a:pPr>
            <a:r>
              <a:rPr lang="en-CA" dirty="0"/>
              <a:t>Neighborhood</a:t>
            </a:r>
          </a:p>
          <a:p>
            <a:pPr>
              <a:buFont typeface="Wingdings" pitchFamily="2" charset="2"/>
              <a:buChar char="Ø"/>
            </a:pPr>
            <a:r>
              <a:rPr lang="en-CA" dirty="0"/>
              <a:t>MCI (Assault, Auto Theft, Break and Enter, Robbery and Theft Over) </a:t>
            </a:r>
          </a:p>
          <a:p>
            <a:pPr>
              <a:buFont typeface="Wingdings" pitchFamily="2" charset="2"/>
              <a:buChar char="Ø"/>
            </a:pPr>
            <a:r>
              <a:rPr lang="en-US" dirty="0"/>
              <a:t>Longitude</a:t>
            </a:r>
          </a:p>
          <a:p>
            <a:pPr>
              <a:buFont typeface="Wingdings" pitchFamily="2" charset="2"/>
              <a:buChar char="Ø"/>
            </a:pPr>
            <a:r>
              <a:rPr lang="en-US" dirty="0"/>
              <a:t>Latitude </a:t>
            </a:r>
          </a:p>
        </p:txBody>
      </p:sp>
      <p:sp>
        <p:nvSpPr>
          <p:cNvPr id="5" name="Date Placeholder 4"/>
          <p:cNvSpPr>
            <a:spLocks noGrp="1"/>
          </p:cNvSpPr>
          <p:nvPr>
            <p:ph type="dt" sz="half" idx="2"/>
          </p:nvPr>
        </p:nvSpPr>
        <p:spPr/>
        <p:txBody>
          <a:bodyPr/>
          <a:lstStyle/>
          <a:p>
            <a:r>
              <a:rPr lang="en-CA" dirty="0"/>
              <a:t>August 9, 2020     |</a:t>
            </a:r>
            <a:endParaRPr lang="en-US" dirty="0"/>
          </a:p>
        </p:txBody>
      </p:sp>
      <p:sp>
        <p:nvSpPr>
          <p:cNvPr id="6" name="Slide Number Placeholder 5"/>
          <p:cNvSpPr>
            <a:spLocks noGrp="1"/>
          </p:cNvSpPr>
          <p:nvPr>
            <p:ph type="sldNum" sz="quarter" idx="4"/>
          </p:nvPr>
        </p:nvSpPr>
        <p:spPr/>
        <p:txBody>
          <a:bodyPr/>
          <a:lstStyle/>
          <a:p>
            <a:fld id="{E9E0D846-2D6A-8643-B2BF-83884A821236}" type="slidenum">
              <a:rPr lang="en-US" smtClean="0"/>
              <a:pPr/>
              <a:t>4</a:t>
            </a:fld>
            <a:endParaRPr lang="en-US" dirty="0"/>
          </a:p>
        </p:txBody>
      </p:sp>
      <p:pic>
        <p:nvPicPr>
          <p:cNvPr id="10" name="Picture 9">
            <a:extLst>
              <a:ext uri="{FF2B5EF4-FFF2-40B4-BE49-F238E27FC236}">
                <a16:creationId xmlns:a16="http://schemas.microsoft.com/office/drawing/2014/main" id="{954F3ECA-2C4C-FF4F-9811-2942F3E17DD3}"/>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429955" y="2019540"/>
            <a:ext cx="5247835" cy="3606221"/>
          </a:xfrm>
          <a:prstGeom prst="rect">
            <a:avLst/>
          </a:prstGeom>
        </p:spPr>
      </p:pic>
      <p:pic>
        <p:nvPicPr>
          <p:cNvPr id="14" name="Picture 13">
            <a:extLst>
              <a:ext uri="{FF2B5EF4-FFF2-40B4-BE49-F238E27FC236}">
                <a16:creationId xmlns:a16="http://schemas.microsoft.com/office/drawing/2014/main" id="{2DD6ABD6-D6FF-9043-B766-B81A17020440}"/>
              </a:ext>
            </a:extLst>
          </p:cNvPr>
          <p:cNvPicPr/>
          <p:nvPr/>
        </p:nvPicPr>
        <p:blipFill>
          <a:blip r:embed="rId3"/>
          <a:stretch>
            <a:fillRect/>
          </a:stretch>
        </p:blipFill>
        <p:spPr>
          <a:xfrm>
            <a:off x="5429955" y="927339"/>
            <a:ext cx="5697981" cy="1183684"/>
          </a:xfrm>
          <a:prstGeom prst="rect">
            <a:avLst/>
          </a:prstGeom>
        </p:spPr>
      </p:pic>
    </p:spTree>
    <p:extLst>
      <p:ext uri="{BB962C8B-B14F-4D97-AF65-F5344CB8AC3E}">
        <p14:creationId xmlns:p14="http://schemas.microsoft.com/office/powerpoint/2010/main" val="2056475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A5DFA04-21A8-9B4D-96E6-B9942AF2E676}"/>
              </a:ext>
            </a:extLst>
          </p:cNvPr>
          <p:cNvSpPr>
            <a:spLocks noGrp="1"/>
          </p:cNvSpPr>
          <p:nvPr>
            <p:ph type="title"/>
          </p:nvPr>
        </p:nvSpPr>
        <p:spPr/>
        <p:txBody>
          <a:bodyPr/>
          <a:lstStyle/>
          <a:p>
            <a:r>
              <a:rPr lang="en-US" dirty="0"/>
              <a:t>Principal Component Analysis</a:t>
            </a:r>
          </a:p>
        </p:txBody>
      </p:sp>
      <p:sp>
        <p:nvSpPr>
          <p:cNvPr id="4" name="Content Placeholder 3">
            <a:extLst>
              <a:ext uri="{FF2B5EF4-FFF2-40B4-BE49-F238E27FC236}">
                <a16:creationId xmlns:a16="http://schemas.microsoft.com/office/drawing/2014/main" id="{C7B13541-0F02-EF40-8EA6-AA5AF6A6E158}"/>
              </a:ext>
            </a:extLst>
          </p:cNvPr>
          <p:cNvSpPr>
            <a:spLocks noGrp="1"/>
          </p:cNvSpPr>
          <p:nvPr>
            <p:ph idx="1"/>
          </p:nvPr>
        </p:nvSpPr>
        <p:spPr>
          <a:xfrm>
            <a:off x="487297" y="1472184"/>
            <a:ext cx="4246425" cy="4222560"/>
          </a:xfrm>
        </p:spPr>
        <p:txBody>
          <a:bodyPr/>
          <a:lstStyle/>
          <a:p>
            <a:pPr>
              <a:buFont typeface="Wingdings" pitchFamily="2" charset="2"/>
              <a:buChar char="Ø"/>
            </a:pPr>
            <a:r>
              <a:rPr lang="en-CA" sz="2400" dirty="0"/>
              <a:t>Reduces dimensionality and redundancy</a:t>
            </a:r>
          </a:p>
          <a:p>
            <a:pPr marL="0" indent="0">
              <a:buNone/>
            </a:pPr>
            <a:endParaRPr lang="en-CA" dirty="0"/>
          </a:p>
          <a:p>
            <a:pPr>
              <a:buFont typeface="Wingdings" pitchFamily="2" charset="2"/>
              <a:buChar char="Ø"/>
            </a:pPr>
            <a:r>
              <a:rPr lang="en-CA" dirty="0"/>
              <a:t>Helps to find the most deviated attributes to the crime analysis.</a:t>
            </a:r>
          </a:p>
          <a:p>
            <a:pPr marL="0" indent="0">
              <a:buNone/>
            </a:pPr>
            <a:endParaRPr lang="en-CA" dirty="0"/>
          </a:p>
          <a:p>
            <a:pPr>
              <a:buFont typeface="Wingdings" pitchFamily="2" charset="2"/>
              <a:buChar char="Ø"/>
            </a:pPr>
            <a:r>
              <a:rPr lang="en-CA" dirty="0"/>
              <a:t>Produces uncorrelated principal components.</a:t>
            </a:r>
            <a:endParaRPr lang="en-US" dirty="0"/>
          </a:p>
        </p:txBody>
      </p:sp>
      <p:sp>
        <p:nvSpPr>
          <p:cNvPr id="5" name="Date Placeholder 4">
            <a:extLst>
              <a:ext uri="{FF2B5EF4-FFF2-40B4-BE49-F238E27FC236}">
                <a16:creationId xmlns:a16="http://schemas.microsoft.com/office/drawing/2014/main" id="{A3BC7FCD-1FAB-9E43-8BD6-24C8609B5E62}"/>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DCAE0E76-5044-AE48-B3B4-C9EEB8D08128}"/>
              </a:ext>
            </a:extLst>
          </p:cNvPr>
          <p:cNvSpPr>
            <a:spLocks noGrp="1"/>
          </p:cNvSpPr>
          <p:nvPr>
            <p:ph type="sldNum" sz="quarter" idx="4"/>
          </p:nvPr>
        </p:nvSpPr>
        <p:spPr/>
        <p:txBody>
          <a:bodyPr/>
          <a:lstStyle/>
          <a:p>
            <a:fld id="{E9E0D846-2D6A-8643-B2BF-83884A821236}" type="slidenum">
              <a:rPr lang="en-US" smtClean="0"/>
              <a:pPr/>
              <a:t>5</a:t>
            </a:fld>
            <a:endParaRPr lang="en-US" dirty="0"/>
          </a:p>
        </p:txBody>
      </p:sp>
      <p:pic>
        <p:nvPicPr>
          <p:cNvPr id="8" name="Picture 7">
            <a:extLst>
              <a:ext uri="{FF2B5EF4-FFF2-40B4-BE49-F238E27FC236}">
                <a16:creationId xmlns:a16="http://schemas.microsoft.com/office/drawing/2014/main" id="{335719AB-0F92-AA45-BB2C-F81BC12E334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419075" y="1144872"/>
            <a:ext cx="5708862" cy="828040"/>
          </a:xfrm>
          <a:prstGeom prst="rect">
            <a:avLst/>
          </a:prstGeom>
        </p:spPr>
      </p:pic>
      <p:pic>
        <p:nvPicPr>
          <p:cNvPr id="9" name="Picture 8">
            <a:extLst>
              <a:ext uri="{FF2B5EF4-FFF2-40B4-BE49-F238E27FC236}">
                <a16:creationId xmlns:a16="http://schemas.microsoft.com/office/drawing/2014/main" id="{337D6249-F219-F343-83C7-6294C94C795D}"/>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903304" y="1916618"/>
            <a:ext cx="6394214" cy="3569782"/>
          </a:xfrm>
          <a:prstGeom prst="rect">
            <a:avLst/>
          </a:prstGeom>
        </p:spPr>
      </p:pic>
      <p:sp>
        <p:nvSpPr>
          <p:cNvPr id="10" name="Rectangle 9">
            <a:extLst>
              <a:ext uri="{FF2B5EF4-FFF2-40B4-BE49-F238E27FC236}">
                <a16:creationId xmlns:a16="http://schemas.microsoft.com/office/drawing/2014/main" id="{DC86F268-E618-FD4D-9B7C-B7A986AEC095}"/>
              </a:ext>
            </a:extLst>
          </p:cNvPr>
          <p:cNvSpPr/>
          <p:nvPr/>
        </p:nvSpPr>
        <p:spPr>
          <a:xfrm>
            <a:off x="6623918" y="5140397"/>
            <a:ext cx="4673600" cy="253916"/>
          </a:xfrm>
          <a:prstGeom prst="rect">
            <a:avLst/>
          </a:prstGeom>
        </p:spPr>
        <p:txBody>
          <a:bodyPr wrap="square">
            <a:spAutoFit/>
          </a:bodyPr>
          <a:lstStyle/>
          <a:p>
            <a:pPr>
              <a:spcAft>
                <a:spcPts val="1000"/>
              </a:spcAft>
            </a:pPr>
            <a:r>
              <a:rPr lang="en-US" sz="1050" i="1" dirty="0">
                <a:solidFill>
                  <a:srgbClr val="44546A"/>
                </a:solidFill>
                <a:latin typeface="Times New Roman" panose="02020603050405020304" pitchFamily="18" charset="0"/>
                <a:ea typeface="Times New Roman" panose="02020603050405020304" pitchFamily="18" charset="0"/>
              </a:rPr>
              <a:t>Scree plot shows the elbow of the graph at 2. </a:t>
            </a:r>
          </a:p>
        </p:txBody>
      </p:sp>
    </p:spTree>
    <p:extLst>
      <p:ext uri="{BB962C8B-B14F-4D97-AF65-F5344CB8AC3E}">
        <p14:creationId xmlns:p14="http://schemas.microsoft.com/office/powerpoint/2010/main" val="2274725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5CDCE3-21CF-C64C-852E-686D549423F1}"/>
              </a:ext>
            </a:extLst>
          </p:cNvPr>
          <p:cNvSpPr>
            <a:spLocks noGrp="1"/>
          </p:cNvSpPr>
          <p:nvPr>
            <p:ph type="title"/>
          </p:nvPr>
        </p:nvSpPr>
        <p:spPr/>
        <p:txBody>
          <a:bodyPr/>
          <a:lstStyle/>
          <a:p>
            <a:r>
              <a:rPr lang="en-CA" dirty="0"/>
              <a:t>K-Means Clustering</a:t>
            </a:r>
            <a:endParaRPr lang="en-US" dirty="0"/>
          </a:p>
        </p:txBody>
      </p:sp>
      <p:sp>
        <p:nvSpPr>
          <p:cNvPr id="4" name="Content Placeholder 3">
            <a:extLst>
              <a:ext uri="{FF2B5EF4-FFF2-40B4-BE49-F238E27FC236}">
                <a16:creationId xmlns:a16="http://schemas.microsoft.com/office/drawing/2014/main" id="{A008CBDF-0B60-9D45-94B0-7EE2E56AB9CA}"/>
              </a:ext>
            </a:extLst>
          </p:cNvPr>
          <p:cNvSpPr>
            <a:spLocks noGrp="1"/>
          </p:cNvSpPr>
          <p:nvPr>
            <p:ph idx="1"/>
          </p:nvPr>
        </p:nvSpPr>
        <p:spPr>
          <a:xfrm>
            <a:off x="444703" y="1074619"/>
            <a:ext cx="4351808" cy="4517798"/>
          </a:xfrm>
        </p:spPr>
        <p:txBody>
          <a:bodyPr>
            <a:normAutofit fontScale="25000" lnSpcReduction="20000"/>
          </a:bodyPr>
          <a:lstStyle/>
          <a:p>
            <a:pPr>
              <a:buFont typeface="Wingdings" pitchFamily="2" charset="2"/>
              <a:buChar char="Ø"/>
            </a:pPr>
            <a:r>
              <a:rPr lang="en-US" sz="5600" dirty="0"/>
              <a:t>Finds the optimal number of clusters by: </a:t>
            </a:r>
          </a:p>
          <a:p>
            <a:pPr>
              <a:buFont typeface="Arial" panose="020B0604020202020204" pitchFamily="34" charset="0"/>
              <a:buChar char="•"/>
            </a:pPr>
            <a:r>
              <a:rPr lang="en-CA" sz="5600" dirty="0"/>
              <a:t>   Elbow method </a:t>
            </a:r>
          </a:p>
          <a:p>
            <a:pPr>
              <a:buFont typeface="Arial" panose="020B0604020202020204" pitchFamily="34" charset="0"/>
              <a:buChar char="•"/>
            </a:pPr>
            <a:r>
              <a:rPr lang="en-CA" sz="5600" dirty="0"/>
              <a:t>   Gap Statistics </a:t>
            </a:r>
          </a:p>
          <a:p>
            <a:pPr>
              <a:buFont typeface="Arial" panose="020B0604020202020204" pitchFamily="34" charset="0"/>
              <a:buChar char="•"/>
            </a:pPr>
            <a:r>
              <a:rPr lang="en-CA" sz="5600" dirty="0"/>
              <a:t>   </a:t>
            </a:r>
            <a:r>
              <a:rPr lang="en-CA" sz="6000" dirty="0"/>
              <a:t>NbClust</a:t>
            </a:r>
          </a:p>
          <a:p>
            <a:pPr>
              <a:buFont typeface="Arial" panose="020B0604020202020204" pitchFamily="34" charset="0"/>
              <a:buChar char="•"/>
            </a:pPr>
            <a:endParaRPr lang="en-CA" sz="5600" dirty="0"/>
          </a:p>
          <a:p>
            <a:pPr>
              <a:buFont typeface="Wingdings" pitchFamily="2" charset="2"/>
              <a:buChar char="Ø"/>
            </a:pPr>
            <a:r>
              <a:rPr lang="en-CA" sz="5600" dirty="0"/>
              <a:t>What are the crime hot spots of the city during 2019?</a:t>
            </a:r>
          </a:p>
          <a:p>
            <a:pPr>
              <a:buFont typeface="Arial" panose="020B0604020202020204" pitchFamily="34" charset="0"/>
              <a:buChar char="•"/>
            </a:pPr>
            <a:r>
              <a:rPr lang="en-US" sz="5600" dirty="0"/>
              <a:t>Bay Street Corridor</a:t>
            </a:r>
          </a:p>
          <a:p>
            <a:pPr>
              <a:buFont typeface="Arial" panose="020B0604020202020204" pitchFamily="34" charset="0"/>
              <a:buChar char="•"/>
            </a:pPr>
            <a:r>
              <a:rPr lang="en-US" sz="5600" dirty="0"/>
              <a:t>Church-Yonge Corridor</a:t>
            </a:r>
          </a:p>
          <a:p>
            <a:pPr>
              <a:buFont typeface="Arial" panose="020B0604020202020204" pitchFamily="34" charset="0"/>
              <a:buChar char="•"/>
            </a:pPr>
            <a:r>
              <a:rPr lang="en-US" sz="5600" dirty="0"/>
              <a:t>Moss Park</a:t>
            </a:r>
          </a:p>
          <a:p>
            <a:pPr>
              <a:buFont typeface="Arial" panose="020B0604020202020204" pitchFamily="34" charset="0"/>
              <a:buChar char="•"/>
            </a:pPr>
            <a:r>
              <a:rPr lang="en-US" sz="5600" dirty="0"/>
              <a:t>Waterfront Communities-The Island</a:t>
            </a:r>
          </a:p>
          <a:p>
            <a:pPr>
              <a:buFont typeface="Arial" panose="020B0604020202020204" pitchFamily="34" charset="0"/>
              <a:buChar char="•"/>
            </a:pPr>
            <a:r>
              <a:rPr lang="en-US" sz="5600" dirty="0"/>
              <a:t>West Humber-</a:t>
            </a:r>
            <a:r>
              <a:rPr lang="en-US" sz="5600" dirty="0" err="1"/>
              <a:t>Clairville</a:t>
            </a:r>
            <a:r>
              <a:rPr lang="en-US" sz="5600" dirty="0"/>
              <a:t> </a:t>
            </a:r>
          </a:p>
          <a:p>
            <a:pPr>
              <a:buFont typeface="Wingdings" pitchFamily="2" charset="2"/>
              <a:buChar char="Ø"/>
            </a:pPr>
            <a:endParaRPr lang="en-US" sz="5600" dirty="0"/>
          </a:p>
          <a:p>
            <a:pPr>
              <a:buFont typeface="Wingdings" pitchFamily="2" charset="2"/>
              <a:buChar char="Ø"/>
            </a:pPr>
            <a:r>
              <a:rPr lang="en-US" sz="5600" dirty="0"/>
              <a:t>What are the top 7 safest places of the city during 2019?</a:t>
            </a:r>
          </a:p>
          <a:p>
            <a:pPr>
              <a:buFont typeface="Arial" panose="020B0604020202020204" pitchFamily="34" charset="0"/>
              <a:buChar char="•"/>
            </a:pPr>
            <a:r>
              <a:rPr lang="en-CA" sz="5600" dirty="0"/>
              <a:t>Guildwood</a:t>
            </a:r>
          </a:p>
          <a:p>
            <a:pPr>
              <a:buFont typeface="Arial" panose="020B0604020202020204" pitchFamily="34" charset="0"/>
              <a:buChar char="•"/>
            </a:pPr>
            <a:r>
              <a:rPr lang="en-CA" sz="5600" dirty="0"/>
              <a:t>Woodbine-Lumsden</a:t>
            </a:r>
          </a:p>
          <a:p>
            <a:pPr>
              <a:buFont typeface="Arial" panose="020B0604020202020204" pitchFamily="34" charset="0"/>
              <a:buChar char="•"/>
            </a:pPr>
            <a:r>
              <a:rPr lang="en-CA" sz="5600" dirty="0"/>
              <a:t>Lambton Baby Point</a:t>
            </a:r>
          </a:p>
          <a:p>
            <a:pPr>
              <a:buFont typeface="Arial" panose="020B0604020202020204" pitchFamily="34" charset="0"/>
              <a:buChar char="•"/>
            </a:pPr>
            <a:r>
              <a:rPr lang="en-CA" sz="5600" dirty="0"/>
              <a:t>Markland Wood</a:t>
            </a:r>
          </a:p>
          <a:p>
            <a:pPr>
              <a:buFont typeface="Arial" panose="020B0604020202020204" pitchFamily="34" charset="0"/>
              <a:buChar char="•"/>
            </a:pPr>
            <a:r>
              <a:rPr lang="en-CA" sz="5600" dirty="0"/>
              <a:t>Old East York</a:t>
            </a:r>
          </a:p>
          <a:p>
            <a:pPr>
              <a:buFont typeface="Arial" panose="020B0604020202020204" pitchFamily="34" charset="0"/>
              <a:buChar char="•"/>
            </a:pPr>
            <a:r>
              <a:rPr lang="en-CA" sz="5600" dirty="0"/>
              <a:t>Yonge-St. Clair</a:t>
            </a:r>
          </a:p>
          <a:p>
            <a:pPr>
              <a:buFont typeface="Arial" panose="020B0604020202020204" pitchFamily="34" charset="0"/>
              <a:buChar char="•"/>
            </a:pPr>
            <a:r>
              <a:rPr lang="en-CA" sz="5600" dirty="0"/>
              <a:t>Etobicoke West Mall</a:t>
            </a:r>
          </a:p>
          <a:p>
            <a:pPr marL="0" indent="0">
              <a:buNone/>
            </a:pPr>
            <a:endParaRPr lang="en-CA" dirty="0"/>
          </a:p>
          <a:p>
            <a:pPr marL="0" indent="0">
              <a:buNone/>
            </a:pPr>
            <a:r>
              <a:rPr lang="en-US" dirty="0"/>
              <a:t> </a:t>
            </a:r>
          </a:p>
        </p:txBody>
      </p:sp>
      <p:sp>
        <p:nvSpPr>
          <p:cNvPr id="5" name="Date Placeholder 4">
            <a:extLst>
              <a:ext uri="{FF2B5EF4-FFF2-40B4-BE49-F238E27FC236}">
                <a16:creationId xmlns:a16="http://schemas.microsoft.com/office/drawing/2014/main" id="{D008467C-3FFD-B94D-A1E1-658DA305B4E8}"/>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6BD661F9-8081-8542-B4E0-3C449D27D1E5}"/>
              </a:ext>
            </a:extLst>
          </p:cNvPr>
          <p:cNvSpPr>
            <a:spLocks noGrp="1"/>
          </p:cNvSpPr>
          <p:nvPr>
            <p:ph type="sldNum" sz="quarter" idx="4"/>
          </p:nvPr>
        </p:nvSpPr>
        <p:spPr/>
        <p:txBody>
          <a:bodyPr/>
          <a:lstStyle/>
          <a:p>
            <a:fld id="{E9E0D846-2D6A-8643-B2BF-83884A821236}" type="slidenum">
              <a:rPr lang="en-US" smtClean="0"/>
              <a:pPr/>
              <a:t>6</a:t>
            </a:fld>
            <a:endParaRPr lang="en-US" dirty="0"/>
          </a:p>
        </p:txBody>
      </p:sp>
      <p:sp>
        <p:nvSpPr>
          <p:cNvPr id="9" name="Rectangle 8">
            <a:extLst>
              <a:ext uri="{FF2B5EF4-FFF2-40B4-BE49-F238E27FC236}">
                <a16:creationId xmlns:a16="http://schemas.microsoft.com/office/drawing/2014/main" id="{DB2309B8-3433-5A41-820E-9DC97F3083E4}"/>
              </a:ext>
            </a:extLst>
          </p:cNvPr>
          <p:cNvSpPr/>
          <p:nvPr/>
        </p:nvSpPr>
        <p:spPr>
          <a:xfrm>
            <a:off x="5679311" y="2619355"/>
            <a:ext cx="4624296" cy="809645"/>
          </a:xfrm>
          <a:prstGeom prst="rect">
            <a:avLst/>
          </a:prstGeom>
        </p:spPr>
        <p:txBody>
          <a:bodyPr wrap="square">
            <a:spAutoFit/>
          </a:bodyPr>
          <a:lstStyle/>
          <a:p>
            <a:pPr>
              <a:spcAft>
                <a:spcPts val="1000"/>
              </a:spcAft>
            </a:pPr>
            <a:r>
              <a:rPr lang="en-US" sz="1050" i="1" dirty="0">
                <a:solidFill>
                  <a:srgbClr val="44546A"/>
                </a:solidFill>
                <a:latin typeface="Times New Roman" panose="02020603050405020304" pitchFamily="18" charset="0"/>
                <a:ea typeface="Times New Roman" panose="02020603050405020304" pitchFamily="18" charset="0"/>
              </a:rPr>
              <a:t>Gap Statistic, Elbow, and NbClust method is used to find the optimal number of K.</a:t>
            </a:r>
          </a:p>
          <a:p>
            <a:pPr>
              <a:lnSpc>
                <a:spcPct val="107000"/>
              </a:lnSpc>
              <a:spcAft>
                <a:spcPts val="1000"/>
              </a:spcAft>
            </a:pPr>
            <a:r>
              <a:rPr lang="en-CA" sz="2800" dirty="0">
                <a:latin typeface="Arial" panose="020B0604020202020204" pitchFamily="34" charset="0"/>
                <a:ea typeface="Times New Roman" panose="02020603050405020304" pitchFamily="18" charset="0"/>
                <a:cs typeface="Times New Roman" panose="02020603050405020304" pitchFamily="18" charset="0"/>
              </a:rPr>
              <a:t> </a:t>
            </a:r>
            <a:endParaRPr lang="en-US" sz="2800" dirty="0">
              <a:effectLst/>
              <a:latin typeface="Arial" panose="020B0604020202020204" pitchFamily="34" charset="0"/>
              <a:ea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15A98BE9-EC86-C748-94DA-564C1DEC611E}"/>
              </a:ext>
            </a:extLst>
          </p:cNvPr>
          <p:cNvPicPr/>
          <p:nvPr/>
        </p:nvPicPr>
        <p:blipFill rotWithShape="1">
          <a:blip r:embed="rId3" cstate="print">
            <a:extLst>
              <a:ext uri="{28A0092B-C50C-407E-A947-70E740481C1C}">
                <a14:useLocalDpi xmlns:a14="http://schemas.microsoft.com/office/drawing/2010/main" val="0"/>
              </a:ext>
            </a:extLst>
          </a:blip>
          <a:srcRect b="50662"/>
          <a:stretch/>
        </p:blipFill>
        <p:spPr bwMode="auto">
          <a:xfrm>
            <a:off x="4593906" y="245432"/>
            <a:ext cx="7134135" cy="2375555"/>
          </a:xfrm>
          <a:prstGeom prst="rect">
            <a:avLst/>
          </a:prstGeom>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B32B33C2-21D4-0049-B188-EB8B5656B5D8}"/>
              </a:ext>
            </a:extLst>
          </p:cNvPr>
          <p:cNvPicPr/>
          <p:nvPr/>
        </p:nvPicPr>
        <p:blipFill rotWithShape="1">
          <a:blip r:embed="rId4" cstate="print">
            <a:extLst>
              <a:ext uri="{28A0092B-C50C-407E-A947-70E740481C1C}">
                <a14:useLocalDpi xmlns:a14="http://schemas.microsoft.com/office/drawing/2010/main" val="0"/>
              </a:ext>
            </a:extLst>
          </a:blip>
          <a:srcRect b="5989"/>
          <a:stretch/>
        </p:blipFill>
        <p:spPr>
          <a:xfrm>
            <a:off x="5185810" y="2996624"/>
            <a:ext cx="5287617" cy="2988540"/>
          </a:xfrm>
          <a:prstGeom prst="rect">
            <a:avLst/>
          </a:prstGeom>
        </p:spPr>
      </p:pic>
    </p:spTree>
    <p:extLst>
      <p:ext uri="{BB962C8B-B14F-4D97-AF65-F5344CB8AC3E}">
        <p14:creationId xmlns:p14="http://schemas.microsoft.com/office/powerpoint/2010/main" val="3232231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95CDCE3-21CF-C64C-852E-686D549423F1}"/>
              </a:ext>
            </a:extLst>
          </p:cNvPr>
          <p:cNvSpPr>
            <a:spLocks noGrp="1"/>
          </p:cNvSpPr>
          <p:nvPr>
            <p:ph type="title"/>
          </p:nvPr>
        </p:nvSpPr>
        <p:spPr/>
        <p:txBody>
          <a:bodyPr/>
          <a:lstStyle/>
          <a:p>
            <a:r>
              <a:rPr lang="en-CA" dirty="0"/>
              <a:t>K-Means Clustering</a:t>
            </a:r>
            <a:endParaRPr lang="en-US" dirty="0"/>
          </a:p>
        </p:txBody>
      </p:sp>
      <p:sp>
        <p:nvSpPr>
          <p:cNvPr id="4" name="Content Placeholder 3">
            <a:extLst>
              <a:ext uri="{FF2B5EF4-FFF2-40B4-BE49-F238E27FC236}">
                <a16:creationId xmlns:a16="http://schemas.microsoft.com/office/drawing/2014/main" id="{A008CBDF-0B60-9D45-94B0-7EE2E56AB9CA}"/>
              </a:ext>
            </a:extLst>
          </p:cNvPr>
          <p:cNvSpPr>
            <a:spLocks noGrp="1"/>
          </p:cNvSpPr>
          <p:nvPr>
            <p:ph idx="1"/>
          </p:nvPr>
        </p:nvSpPr>
        <p:spPr>
          <a:xfrm>
            <a:off x="444703" y="1074619"/>
            <a:ext cx="4351808" cy="4517798"/>
          </a:xfrm>
        </p:spPr>
        <p:txBody>
          <a:bodyPr>
            <a:normAutofit fontScale="25000" lnSpcReduction="20000"/>
          </a:bodyPr>
          <a:lstStyle/>
          <a:p>
            <a:pPr>
              <a:buFont typeface="Wingdings" pitchFamily="2" charset="2"/>
              <a:buChar char="Ø"/>
            </a:pPr>
            <a:r>
              <a:rPr lang="en-US" sz="5600" dirty="0"/>
              <a:t>Find optimal number of clusters by: </a:t>
            </a:r>
          </a:p>
          <a:p>
            <a:pPr>
              <a:buFont typeface="Arial" panose="020B0604020202020204" pitchFamily="34" charset="0"/>
              <a:buChar char="•"/>
            </a:pPr>
            <a:r>
              <a:rPr lang="en-CA" sz="5600" dirty="0"/>
              <a:t>   Elbow method </a:t>
            </a:r>
          </a:p>
          <a:p>
            <a:pPr>
              <a:buFont typeface="Arial" panose="020B0604020202020204" pitchFamily="34" charset="0"/>
              <a:buChar char="•"/>
            </a:pPr>
            <a:r>
              <a:rPr lang="en-CA" sz="5600" dirty="0"/>
              <a:t>   Gap Statistics </a:t>
            </a:r>
          </a:p>
          <a:p>
            <a:pPr>
              <a:buFont typeface="Arial" panose="020B0604020202020204" pitchFamily="34" charset="0"/>
              <a:buChar char="•"/>
            </a:pPr>
            <a:r>
              <a:rPr lang="en-CA" sz="5600" dirty="0"/>
              <a:t>   NbClust</a:t>
            </a:r>
          </a:p>
          <a:p>
            <a:pPr>
              <a:buFont typeface="Arial" panose="020B0604020202020204" pitchFamily="34" charset="0"/>
              <a:buChar char="•"/>
            </a:pPr>
            <a:endParaRPr lang="en-CA" sz="5600" dirty="0"/>
          </a:p>
          <a:p>
            <a:pPr>
              <a:buFont typeface="Wingdings" pitchFamily="2" charset="2"/>
              <a:buChar char="Ø"/>
            </a:pPr>
            <a:r>
              <a:rPr lang="en-CA" sz="5600" dirty="0"/>
              <a:t>What are the crime hot spots of the city during 2019?</a:t>
            </a:r>
          </a:p>
          <a:p>
            <a:pPr>
              <a:buFont typeface="Arial" panose="020B0604020202020204" pitchFamily="34" charset="0"/>
              <a:buChar char="•"/>
            </a:pPr>
            <a:r>
              <a:rPr lang="en-US" sz="5600" dirty="0"/>
              <a:t>Bay Street Corridor</a:t>
            </a:r>
          </a:p>
          <a:p>
            <a:pPr>
              <a:buFont typeface="Arial" panose="020B0604020202020204" pitchFamily="34" charset="0"/>
              <a:buChar char="•"/>
            </a:pPr>
            <a:r>
              <a:rPr lang="en-US" sz="5600" dirty="0"/>
              <a:t>Church-Yonge Corridor</a:t>
            </a:r>
          </a:p>
          <a:p>
            <a:pPr>
              <a:buFont typeface="Arial" panose="020B0604020202020204" pitchFamily="34" charset="0"/>
              <a:buChar char="•"/>
            </a:pPr>
            <a:r>
              <a:rPr lang="en-US" sz="5600" dirty="0"/>
              <a:t>Moss Park</a:t>
            </a:r>
          </a:p>
          <a:p>
            <a:pPr>
              <a:buFont typeface="Arial" panose="020B0604020202020204" pitchFamily="34" charset="0"/>
              <a:buChar char="•"/>
            </a:pPr>
            <a:r>
              <a:rPr lang="en-US" sz="5600" dirty="0"/>
              <a:t>Waterfront Communities-The Island</a:t>
            </a:r>
          </a:p>
          <a:p>
            <a:pPr>
              <a:buFont typeface="Arial" panose="020B0604020202020204" pitchFamily="34" charset="0"/>
              <a:buChar char="•"/>
            </a:pPr>
            <a:r>
              <a:rPr lang="en-US" sz="5600" dirty="0"/>
              <a:t>West Humber-</a:t>
            </a:r>
            <a:r>
              <a:rPr lang="en-US" sz="5600" dirty="0" err="1"/>
              <a:t>Clairville</a:t>
            </a:r>
            <a:r>
              <a:rPr lang="en-US" sz="5600" dirty="0"/>
              <a:t> </a:t>
            </a:r>
          </a:p>
          <a:p>
            <a:pPr>
              <a:buFont typeface="Wingdings" pitchFamily="2" charset="2"/>
              <a:buChar char="Ø"/>
            </a:pPr>
            <a:endParaRPr lang="en-US" sz="5600" dirty="0"/>
          </a:p>
          <a:p>
            <a:pPr>
              <a:buFont typeface="Wingdings" pitchFamily="2" charset="2"/>
              <a:buChar char="Ø"/>
            </a:pPr>
            <a:r>
              <a:rPr lang="en-US" sz="5600" dirty="0"/>
              <a:t>What are the top 7 safest places of the city during 2019?</a:t>
            </a:r>
          </a:p>
          <a:p>
            <a:pPr>
              <a:buFont typeface="Arial" panose="020B0604020202020204" pitchFamily="34" charset="0"/>
              <a:buChar char="•"/>
            </a:pPr>
            <a:r>
              <a:rPr lang="en-CA" sz="5600" dirty="0"/>
              <a:t>Guildwood</a:t>
            </a:r>
          </a:p>
          <a:p>
            <a:pPr>
              <a:buFont typeface="Arial" panose="020B0604020202020204" pitchFamily="34" charset="0"/>
              <a:buChar char="•"/>
            </a:pPr>
            <a:r>
              <a:rPr lang="en-CA" sz="5600" dirty="0"/>
              <a:t>Woodbine-Lumsden</a:t>
            </a:r>
          </a:p>
          <a:p>
            <a:pPr>
              <a:buFont typeface="Arial" panose="020B0604020202020204" pitchFamily="34" charset="0"/>
              <a:buChar char="•"/>
            </a:pPr>
            <a:r>
              <a:rPr lang="en-CA" sz="5600" dirty="0"/>
              <a:t>Lambton Baby Point</a:t>
            </a:r>
          </a:p>
          <a:p>
            <a:pPr>
              <a:buFont typeface="Arial" panose="020B0604020202020204" pitchFamily="34" charset="0"/>
              <a:buChar char="•"/>
            </a:pPr>
            <a:r>
              <a:rPr lang="en-CA" sz="5600" dirty="0"/>
              <a:t>Markland Wood</a:t>
            </a:r>
          </a:p>
          <a:p>
            <a:pPr>
              <a:buFont typeface="Arial" panose="020B0604020202020204" pitchFamily="34" charset="0"/>
              <a:buChar char="•"/>
            </a:pPr>
            <a:r>
              <a:rPr lang="en-CA" sz="5600" dirty="0"/>
              <a:t>Old East York</a:t>
            </a:r>
          </a:p>
          <a:p>
            <a:pPr>
              <a:buFont typeface="Arial" panose="020B0604020202020204" pitchFamily="34" charset="0"/>
              <a:buChar char="•"/>
            </a:pPr>
            <a:r>
              <a:rPr lang="en-CA" sz="5600" dirty="0"/>
              <a:t>Yonge-St. Clair</a:t>
            </a:r>
          </a:p>
          <a:p>
            <a:pPr>
              <a:buFont typeface="Arial" panose="020B0604020202020204" pitchFamily="34" charset="0"/>
              <a:buChar char="•"/>
            </a:pPr>
            <a:r>
              <a:rPr lang="en-CA" sz="5600" dirty="0"/>
              <a:t>Etobicoke West Mall</a:t>
            </a:r>
          </a:p>
          <a:p>
            <a:pPr marL="0" indent="0">
              <a:buNone/>
            </a:pPr>
            <a:endParaRPr lang="en-CA" dirty="0"/>
          </a:p>
          <a:p>
            <a:pPr marL="0" indent="0">
              <a:buNone/>
            </a:pPr>
            <a:r>
              <a:rPr lang="en-US" dirty="0"/>
              <a:t> </a:t>
            </a:r>
          </a:p>
        </p:txBody>
      </p:sp>
      <p:sp>
        <p:nvSpPr>
          <p:cNvPr id="5" name="Date Placeholder 4">
            <a:extLst>
              <a:ext uri="{FF2B5EF4-FFF2-40B4-BE49-F238E27FC236}">
                <a16:creationId xmlns:a16="http://schemas.microsoft.com/office/drawing/2014/main" id="{D008467C-3FFD-B94D-A1E1-658DA305B4E8}"/>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6BD661F9-8081-8542-B4E0-3C449D27D1E5}"/>
              </a:ext>
            </a:extLst>
          </p:cNvPr>
          <p:cNvSpPr>
            <a:spLocks noGrp="1"/>
          </p:cNvSpPr>
          <p:nvPr>
            <p:ph type="sldNum" sz="quarter" idx="4"/>
          </p:nvPr>
        </p:nvSpPr>
        <p:spPr/>
        <p:txBody>
          <a:bodyPr/>
          <a:lstStyle/>
          <a:p>
            <a:fld id="{E9E0D846-2D6A-8643-B2BF-83884A821236}" type="slidenum">
              <a:rPr lang="en-US" smtClean="0"/>
              <a:pPr/>
              <a:t>7</a:t>
            </a:fld>
            <a:endParaRPr lang="en-US" dirty="0"/>
          </a:p>
        </p:txBody>
      </p:sp>
      <p:pic>
        <p:nvPicPr>
          <p:cNvPr id="10" name="Picture 9">
            <a:extLst>
              <a:ext uri="{FF2B5EF4-FFF2-40B4-BE49-F238E27FC236}">
                <a16:creationId xmlns:a16="http://schemas.microsoft.com/office/drawing/2014/main" id="{26B9F624-B7E3-1447-9F1F-99DB29ACBEB6}"/>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598125" y="1680614"/>
            <a:ext cx="7590699" cy="3496772"/>
          </a:xfrm>
          <a:prstGeom prst="rect">
            <a:avLst/>
          </a:prstGeom>
        </p:spPr>
      </p:pic>
    </p:spTree>
    <p:extLst>
      <p:ext uri="{BB962C8B-B14F-4D97-AF65-F5344CB8AC3E}">
        <p14:creationId xmlns:p14="http://schemas.microsoft.com/office/powerpoint/2010/main" val="483037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3486B2-9B73-114E-A3EC-393011AD6E47}"/>
              </a:ext>
            </a:extLst>
          </p:cNvPr>
          <p:cNvSpPr>
            <a:spLocks noGrp="1"/>
          </p:cNvSpPr>
          <p:nvPr>
            <p:ph type="title"/>
          </p:nvPr>
        </p:nvSpPr>
        <p:spPr/>
        <p:txBody>
          <a:bodyPr/>
          <a:lstStyle/>
          <a:p>
            <a:r>
              <a:rPr lang="en-CA" dirty="0"/>
              <a:t>K-Means Validation</a:t>
            </a:r>
            <a:br>
              <a:rPr lang="en-US" dirty="0"/>
            </a:br>
            <a:endParaRPr lang="en-US" dirty="0"/>
          </a:p>
        </p:txBody>
      </p:sp>
      <p:sp>
        <p:nvSpPr>
          <p:cNvPr id="4" name="Content Placeholder 3">
            <a:extLst>
              <a:ext uri="{FF2B5EF4-FFF2-40B4-BE49-F238E27FC236}">
                <a16:creationId xmlns:a16="http://schemas.microsoft.com/office/drawing/2014/main" id="{D61C3763-793B-BC41-933C-C838C5AA1171}"/>
              </a:ext>
            </a:extLst>
          </p:cNvPr>
          <p:cNvSpPr>
            <a:spLocks noGrp="1"/>
          </p:cNvSpPr>
          <p:nvPr>
            <p:ph idx="1"/>
          </p:nvPr>
        </p:nvSpPr>
        <p:spPr>
          <a:xfrm>
            <a:off x="487297" y="1472184"/>
            <a:ext cx="5245845" cy="4222560"/>
          </a:xfrm>
        </p:spPr>
        <p:txBody>
          <a:bodyPr>
            <a:normAutofit/>
          </a:bodyPr>
          <a:lstStyle/>
          <a:p>
            <a:pPr>
              <a:buFont typeface="Wingdings" pitchFamily="2" charset="2"/>
              <a:buChar char="Ø"/>
            </a:pPr>
            <a:r>
              <a:rPr lang="en-US" dirty="0"/>
              <a:t>within_ss + between_ss = total_ss </a:t>
            </a:r>
          </a:p>
          <a:p>
            <a:pPr>
              <a:buFont typeface="Wingdings" pitchFamily="2" charset="2"/>
              <a:buChar char="Ø"/>
            </a:pPr>
            <a:r>
              <a:rPr lang="en-US" dirty="0"/>
              <a:t>Compactness and quality of clustering is measured based on the between_ss / total_ss </a:t>
            </a:r>
          </a:p>
          <a:p>
            <a:pPr>
              <a:buFont typeface="Wingdings" pitchFamily="2" charset="2"/>
              <a:buChar char="Ø"/>
            </a:pPr>
            <a:r>
              <a:rPr lang="en-US" dirty="0"/>
              <a:t>Using K = 3 the compactness </a:t>
            </a:r>
            <a:r>
              <a:rPr lang="en-CA" dirty="0"/>
              <a:t>of clustering is 71.4%. </a:t>
            </a:r>
          </a:p>
          <a:p>
            <a:pPr>
              <a:buFont typeface="Wingdings" pitchFamily="2" charset="2"/>
              <a:buChar char="Ø"/>
            </a:pPr>
            <a:r>
              <a:rPr lang="en-CA" dirty="0"/>
              <a:t>Other method of validation?</a:t>
            </a:r>
          </a:p>
          <a:p>
            <a:pPr>
              <a:buFont typeface="Arial" panose="020B0604020202020204" pitchFamily="34" charset="0"/>
              <a:buChar char="•"/>
            </a:pPr>
            <a:r>
              <a:rPr lang="en-CA" dirty="0"/>
              <a:t> External clustering validation </a:t>
            </a:r>
          </a:p>
          <a:p>
            <a:pPr>
              <a:buFont typeface="Arial" panose="020B0604020202020204" pitchFamily="34" charset="0"/>
              <a:buChar char="•"/>
            </a:pPr>
            <a:r>
              <a:rPr lang="en-CA" dirty="0"/>
              <a:t> Silhouette width</a:t>
            </a:r>
            <a:endParaRPr lang="en-US" dirty="0"/>
          </a:p>
        </p:txBody>
      </p:sp>
      <p:sp>
        <p:nvSpPr>
          <p:cNvPr id="5" name="Date Placeholder 4">
            <a:extLst>
              <a:ext uri="{FF2B5EF4-FFF2-40B4-BE49-F238E27FC236}">
                <a16:creationId xmlns:a16="http://schemas.microsoft.com/office/drawing/2014/main" id="{0D36F0DC-4054-314D-A5A2-9DF5122731E6}"/>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F1FA7503-53BD-A146-9AD1-CA61430E8444}"/>
              </a:ext>
            </a:extLst>
          </p:cNvPr>
          <p:cNvSpPr>
            <a:spLocks noGrp="1"/>
          </p:cNvSpPr>
          <p:nvPr>
            <p:ph type="sldNum" sz="quarter" idx="4"/>
          </p:nvPr>
        </p:nvSpPr>
        <p:spPr/>
        <p:txBody>
          <a:bodyPr/>
          <a:lstStyle/>
          <a:p>
            <a:fld id="{E9E0D846-2D6A-8643-B2BF-83884A821236}" type="slidenum">
              <a:rPr lang="en-US" smtClean="0"/>
              <a:pPr/>
              <a:t>8</a:t>
            </a:fld>
            <a:endParaRPr lang="en-US" dirty="0"/>
          </a:p>
        </p:txBody>
      </p:sp>
      <p:pic>
        <p:nvPicPr>
          <p:cNvPr id="8" name="Picture 7">
            <a:extLst>
              <a:ext uri="{FF2B5EF4-FFF2-40B4-BE49-F238E27FC236}">
                <a16:creationId xmlns:a16="http://schemas.microsoft.com/office/drawing/2014/main" id="{C6849509-FEA1-B342-9641-75C4026F49A0}"/>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115709" y="1728220"/>
            <a:ext cx="5245845" cy="3710487"/>
          </a:xfrm>
          <a:prstGeom prst="rect">
            <a:avLst/>
          </a:prstGeom>
        </p:spPr>
      </p:pic>
    </p:spTree>
    <p:extLst>
      <p:ext uri="{BB962C8B-B14F-4D97-AF65-F5344CB8AC3E}">
        <p14:creationId xmlns:p14="http://schemas.microsoft.com/office/powerpoint/2010/main" val="1447148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5F4E691-2A82-1644-AB1B-5D332A0934B5}"/>
              </a:ext>
            </a:extLst>
          </p:cNvPr>
          <p:cNvSpPr>
            <a:spLocks noGrp="1"/>
          </p:cNvSpPr>
          <p:nvPr>
            <p:ph type="title"/>
          </p:nvPr>
        </p:nvSpPr>
        <p:spPr/>
        <p:txBody>
          <a:bodyPr/>
          <a:lstStyle/>
          <a:p>
            <a:r>
              <a:rPr lang="en-CA" dirty="0"/>
              <a:t>Timeseries Analysis and Regression Models</a:t>
            </a:r>
            <a:br>
              <a:rPr lang="en-US" dirty="0"/>
            </a:br>
            <a:endParaRPr lang="en-US" dirty="0"/>
          </a:p>
        </p:txBody>
      </p:sp>
      <p:sp>
        <p:nvSpPr>
          <p:cNvPr id="4" name="Content Placeholder 3">
            <a:extLst>
              <a:ext uri="{FF2B5EF4-FFF2-40B4-BE49-F238E27FC236}">
                <a16:creationId xmlns:a16="http://schemas.microsoft.com/office/drawing/2014/main" id="{5453EF3C-C69C-AE40-8922-63F4A08C6E6F}"/>
              </a:ext>
            </a:extLst>
          </p:cNvPr>
          <p:cNvSpPr>
            <a:spLocks noGrp="1"/>
          </p:cNvSpPr>
          <p:nvPr>
            <p:ph idx="1"/>
          </p:nvPr>
        </p:nvSpPr>
        <p:spPr>
          <a:xfrm>
            <a:off x="487297" y="1472184"/>
            <a:ext cx="5607115" cy="4289987"/>
          </a:xfrm>
        </p:spPr>
        <p:txBody>
          <a:bodyPr>
            <a:noAutofit/>
          </a:bodyPr>
          <a:lstStyle/>
          <a:p>
            <a:pPr>
              <a:buFont typeface="Wingdings" pitchFamily="2" charset="2"/>
              <a:buChar char="Ø"/>
            </a:pPr>
            <a:r>
              <a:rPr lang="en-US" sz="2000" dirty="0"/>
              <a:t>A timeseries of data is created from 2014 to 2019.</a:t>
            </a:r>
          </a:p>
          <a:p>
            <a:pPr marL="0" indent="0">
              <a:buNone/>
            </a:pPr>
            <a:endParaRPr lang="en-US" sz="2000" dirty="0"/>
          </a:p>
          <a:p>
            <a:pPr>
              <a:buFont typeface="Wingdings" pitchFamily="2" charset="2"/>
              <a:buChar char="Ø"/>
            </a:pPr>
            <a:r>
              <a:rPr lang="en-US" sz="2000" dirty="0"/>
              <a:t>Pre-Tests:</a:t>
            </a:r>
          </a:p>
          <a:p>
            <a:pPr>
              <a:buFont typeface="Arial" panose="020B0604020202020204" pitchFamily="34" charset="0"/>
              <a:buChar char="•"/>
            </a:pPr>
            <a:r>
              <a:rPr lang="en-CA" sz="2000" dirty="0"/>
              <a:t>Augmented Dickey-Fuller (ADF)</a:t>
            </a:r>
          </a:p>
          <a:p>
            <a:pPr>
              <a:buFont typeface="Arial" panose="020B0604020202020204" pitchFamily="34" charset="0"/>
              <a:buChar char="•"/>
            </a:pPr>
            <a:r>
              <a:rPr lang="en-CA" sz="2000" dirty="0"/>
              <a:t>Ljung Box Test</a:t>
            </a:r>
          </a:p>
          <a:p>
            <a:endParaRPr lang="en-US" sz="2000" dirty="0"/>
          </a:p>
          <a:p>
            <a:pPr>
              <a:buFont typeface="Wingdings" pitchFamily="2" charset="2"/>
              <a:buChar char="Ø"/>
            </a:pPr>
            <a:r>
              <a:rPr lang="en-US" sz="2000" dirty="0"/>
              <a:t>Time series forecasting has been performed using popular methods such as:</a:t>
            </a:r>
          </a:p>
          <a:p>
            <a:pPr>
              <a:buFont typeface="Arial" panose="020B0604020202020204" pitchFamily="34" charset="0"/>
              <a:buChar char="•"/>
            </a:pPr>
            <a:r>
              <a:rPr lang="en-US" sz="2000" dirty="0"/>
              <a:t>Autoregression (AR)</a:t>
            </a:r>
          </a:p>
          <a:p>
            <a:pPr>
              <a:buFont typeface="Arial" panose="020B0604020202020204" pitchFamily="34" charset="0"/>
              <a:buChar char="•"/>
            </a:pPr>
            <a:r>
              <a:rPr lang="en-US" sz="2000" dirty="0"/>
              <a:t>K-Nearest Neighbors (KNN)</a:t>
            </a:r>
          </a:p>
          <a:p>
            <a:pPr>
              <a:buFont typeface="Arial" panose="020B0604020202020204" pitchFamily="34" charset="0"/>
              <a:buChar char="•"/>
            </a:pPr>
            <a:r>
              <a:rPr lang="en-US" sz="2000" dirty="0"/>
              <a:t>Simple Moving Average (SMA)</a:t>
            </a:r>
          </a:p>
          <a:p>
            <a:pPr marL="0" indent="0">
              <a:buNone/>
            </a:pPr>
            <a:endParaRPr lang="en-US" sz="2000" dirty="0"/>
          </a:p>
          <a:p>
            <a:pPr>
              <a:buFont typeface="Wingdings" pitchFamily="2" charset="2"/>
              <a:buChar char="Ø"/>
            </a:pPr>
            <a:endParaRPr lang="en-CA" sz="2000" dirty="0"/>
          </a:p>
          <a:p>
            <a:pPr>
              <a:buFont typeface="Wingdings" pitchFamily="2" charset="2"/>
              <a:buChar char="Ø"/>
            </a:pPr>
            <a:endParaRPr lang="en-CA" sz="2000" dirty="0"/>
          </a:p>
          <a:p>
            <a:pPr>
              <a:buFont typeface="Wingdings" pitchFamily="2" charset="2"/>
              <a:buChar char="Ø"/>
            </a:pPr>
            <a:endParaRPr lang="en-US" sz="2000" dirty="0"/>
          </a:p>
        </p:txBody>
      </p:sp>
      <p:sp>
        <p:nvSpPr>
          <p:cNvPr id="5" name="Date Placeholder 4">
            <a:extLst>
              <a:ext uri="{FF2B5EF4-FFF2-40B4-BE49-F238E27FC236}">
                <a16:creationId xmlns:a16="http://schemas.microsoft.com/office/drawing/2014/main" id="{F37A287E-532A-0846-A547-97D96CC12569}"/>
              </a:ext>
            </a:extLst>
          </p:cNvPr>
          <p:cNvSpPr>
            <a:spLocks noGrp="1"/>
          </p:cNvSpPr>
          <p:nvPr>
            <p:ph type="dt" sz="half" idx="2"/>
          </p:nvPr>
        </p:nvSpPr>
        <p:spPr/>
        <p:txBody>
          <a:bodyPr/>
          <a:lstStyle/>
          <a:p>
            <a:r>
              <a:rPr lang="en-CA" dirty="0"/>
              <a:t>August 9, 2020     |</a:t>
            </a:r>
            <a:endParaRPr lang="en-US" dirty="0"/>
          </a:p>
        </p:txBody>
      </p:sp>
      <p:sp>
        <p:nvSpPr>
          <p:cNvPr id="6" name="Slide Number Placeholder 5">
            <a:extLst>
              <a:ext uri="{FF2B5EF4-FFF2-40B4-BE49-F238E27FC236}">
                <a16:creationId xmlns:a16="http://schemas.microsoft.com/office/drawing/2014/main" id="{EBECD3B6-C8B7-2447-AAFD-0BEDC1C63FCE}"/>
              </a:ext>
            </a:extLst>
          </p:cNvPr>
          <p:cNvSpPr>
            <a:spLocks noGrp="1"/>
          </p:cNvSpPr>
          <p:nvPr>
            <p:ph type="sldNum" sz="quarter" idx="4"/>
          </p:nvPr>
        </p:nvSpPr>
        <p:spPr/>
        <p:txBody>
          <a:bodyPr/>
          <a:lstStyle/>
          <a:p>
            <a:fld id="{E9E0D846-2D6A-8643-B2BF-83884A821236}" type="slidenum">
              <a:rPr lang="en-US" smtClean="0"/>
              <a:pPr/>
              <a:t>9</a:t>
            </a:fld>
            <a:endParaRPr lang="en-US" dirty="0"/>
          </a:p>
        </p:txBody>
      </p:sp>
      <p:pic>
        <p:nvPicPr>
          <p:cNvPr id="8" name="Picture 7">
            <a:extLst>
              <a:ext uri="{FF2B5EF4-FFF2-40B4-BE49-F238E27FC236}">
                <a16:creationId xmlns:a16="http://schemas.microsoft.com/office/drawing/2014/main" id="{169FAFEB-5215-3B4D-954E-A1B319D469F9}"/>
              </a:ext>
            </a:extLst>
          </p:cNvPr>
          <p:cNvPicPr/>
          <p:nvPr/>
        </p:nvPicPr>
        <p:blipFill>
          <a:blip r:embed="rId2">
            <a:extLst>
              <a:ext uri="{28A0092B-C50C-407E-A947-70E740481C1C}">
                <a14:useLocalDpi xmlns:a14="http://schemas.microsoft.com/office/drawing/2010/main" val="0"/>
              </a:ext>
            </a:extLst>
          </a:blip>
          <a:stretch>
            <a:fillRect/>
          </a:stretch>
        </p:blipFill>
        <p:spPr>
          <a:xfrm>
            <a:off x="6220691" y="2332388"/>
            <a:ext cx="4642035" cy="1208971"/>
          </a:xfrm>
          <a:prstGeom prst="rect">
            <a:avLst/>
          </a:prstGeom>
        </p:spPr>
      </p:pic>
      <p:pic>
        <p:nvPicPr>
          <p:cNvPr id="9" name="Picture 8">
            <a:extLst>
              <a:ext uri="{FF2B5EF4-FFF2-40B4-BE49-F238E27FC236}">
                <a16:creationId xmlns:a16="http://schemas.microsoft.com/office/drawing/2014/main" id="{AA9C36C9-27CE-9941-8593-6262F72E2C36}"/>
              </a:ext>
            </a:extLst>
          </p:cNvPr>
          <p:cNvPicPr/>
          <p:nvPr/>
        </p:nvPicPr>
        <p:blipFill>
          <a:blip r:embed="rId3">
            <a:extLst>
              <a:ext uri="{28A0092B-C50C-407E-A947-70E740481C1C}">
                <a14:useLocalDpi xmlns:a14="http://schemas.microsoft.com/office/drawing/2010/main" val="0"/>
              </a:ext>
            </a:extLst>
          </a:blip>
          <a:stretch>
            <a:fillRect/>
          </a:stretch>
        </p:blipFill>
        <p:spPr>
          <a:xfrm>
            <a:off x="6220691" y="3541360"/>
            <a:ext cx="4642035" cy="1208971"/>
          </a:xfrm>
          <a:prstGeom prst="rect">
            <a:avLst/>
          </a:prstGeom>
        </p:spPr>
      </p:pic>
    </p:spTree>
    <p:extLst>
      <p:ext uri="{BB962C8B-B14F-4D97-AF65-F5344CB8AC3E}">
        <p14:creationId xmlns:p14="http://schemas.microsoft.com/office/powerpoint/2010/main" val="1918961922"/>
      </p:ext>
    </p:extLst>
  </p:cSld>
  <p:clrMapOvr>
    <a:masterClrMapping/>
  </p:clrMapOvr>
</p:sld>
</file>

<file path=ppt/theme/theme1.xml><?xml version="1.0" encoding="utf-8"?>
<a:theme xmlns:a="http://schemas.openxmlformats.org/drawingml/2006/main" name="RyersonUniversity_MasterTemplate v1">
  <a:themeElements>
    <a:clrScheme name="Ryerson University">
      <a:dk1>
        <a:srgbClr val="000000"/>
      </a:dk1>
      <a:lt1>
        <a:srgbClr val="FFFFFF"/>
      </a:lt1>
      <a:dk2>
        <a:srgbClr val="004C9B"/>
      </a:dk2>
      <a:lt2>
        <a:srgbClr val="FFDC00"/>
      </a:lt2>
      <a:accent1>
        <a:srgbClr val="011E5E"/>
      </a:accent1>
      <a:accent2>
        <a:srgbClr val="1297EB"/>
      </a:accent2>
      <a:accent3>
        <a:srgbClr val="4CB4F1"/>
      </a:accent3>
      <a:accent4>
        <a:srgbClr val="FD9208"/>
      </a:accent4>
      <a:accent5>
        <a:srgbClr val="FEBC0D"/>
      </a:accent5>
      <a:accent6>
        <a:srgbClr val="FFEE0A"/>
      </a:accent6>
      <a:hlink>
        <a:srgbClr val="878787"/>
      </a:hlink>
      <a:folHlink>
        <a:srgbClr val="D0D0D0"/>
      </a:folHlink>
    </a:clrScheme>
    <a:fontScheme name="Ryerson">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76CA5EAD-D20D-458B-9D20-5FEC1FD4DCB7}" vid="{E43FE319-3D2D-4DD3-88E2-614B979091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RU Powerpoint Template 16x9-BrandDesign2</Template>
  <TotalTime>0</TotalTime>
  <Words>1279</Words>
  <Application>Microsoft Macintosh PowerPoint</Application>
  <PresentationFormat>Custom</PresentationFormat>
  <Paragraphs>197</Paragraphs>
  <Slides>16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Times New Roman</vt:lpstr>
      <vt:lpstr>Wingdings</vt:lpstr>
      <vt:lpstr>RyersonUniversity_MasterTemplate v1</vt:lpstr>
      <vt:lpstr>PowerPoint Presentation</vt:lpstr>
      <vt:lpstr>Questions </vt:lpstr>
      <vt:lpstr>Major Crime Indicator (MCI) Dataset</vt:lpstr>
      <vt:lpstr>Dataset Attributes </vt:lpstr>
      <vt:lpstr>Principal Component Analysis</vt:lpstr>
      <vt:lpstr>K-Means Clustering</vt:lpstr>
      <vt:lpstr>K-Means Clustering</vt:lpstr>
      <vt:lpstr>K-Means Validation </vt:lpstr>
      <vt:lpstr>Timeseries Analysis and Regression Models </vt:lpstr>
      <vt:lpstr>K-Nearest Neighbor (KNN) </vt:lpstr>
      <vt:lpstr>Simple Moving Average (SMA) </vt:lpstr>
      <vt:lpstr>Auto Regression Model (AR) </vt:lpstr>
      <vt:lpstr>Models Comparison and Prediction </vt:lpstr>
      <vt:lpstr>Results</vt:lpstr>
      <vt:lpstr>Conclusion &amp; Recommendation </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2017-11-21T17:24:59Z</dcterms:created>
  <dcterms:modified xsi:type="dcterms:W3CDTF">2021-02-18T02:06:25Z</dcterms:modified>
</cp:coreProperties>
</file>

<file path=docProps/thumbnail.jpeg>
</file>